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1" r:id="rId4"/>
    <p:sldId id="277" r:id="rId5"/>
    <p:sldId id="276" r:id="rId6"/>
    <p:sldId id="259" r:id="rId7"/>
    <p:sldId id="260" r:id="rId8"/>
    <p:sldId id="273" r:id="rId9"/>
    <p:sldId id="263" r:id="rId10"/>
    <p:sldId id="274" r:id="rId11"/>
    <p:sldId id="266" r:id="rId12"/>
    <p:sldId id="275" r:id="rId13"/>
    <p:sldId id="280" r:id="rId14"/>
    <p:sldId id="268" r:id="rId15"/>
    <p:sldId id="270" r:id="rId16"/>
    <p:sldId id="27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e5jG2MYA938uk4IV5fZoJyijte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Borrey" initials="" lastIdx="8" clrIdx="0"/>
  <p:cmAuthor id="1" name="Maria Jose Basgall (Majo)" initials="" lastIdx="6" clrIdx="1"/>
  <p:cmAuthor id="2" name="Alicia Montoya" initials="" lastIdx="5" clrIdx="2"/>
  <p:cmAuthor id="3" name="Elías Labarta" initials="" lastIdx="1" clrIdx="3"/>
  <p:cmAuthor id="4" name="Kateryna Stukan" initials="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535"/>
    <a:srgbClr val="76CEEF"/>
    <a:srgbClr val="05AC47"/>
    <a:srgbClr val="16065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94CBA-0164-4214-BDBD-E1851AD54F67}" v="55" dt="2023-11-01T19:28:30.695"/>
    <p1510:client id="{3529E598-8289-4558-B364-C03B271AE7B5}" v="384" dt="2023-11-02T14:49:41.220"/>
    <p1510:client id="{53733098-8D0A-4195-88A3-2F7A13B7D20B}" v="150" dt="2023-11-03T18:01:37.015"/>
    <p1510:client id="{7C469616-132F-45CA-9059-FFDC00B701A0}" v="73" dt="2023-11-02T16:35:09.928"/>
    <p1510:client id="{99EF7D30-9017-4E86-A613-B77704AE6221}" v="217" dt="2023-11-04T07:24:17.049"/>
    <p1510:client id="{AD107EAD-2BDB-428B-8A19-9ACB6C2E1B29}" v="118" dt="2023-11-02T17:24:16.727"/>
    <p1510:client id="{C11E5CA6-CB09-4E70-8C7A-34D9A7746EB6}" v="248" dt="2023-11-02T13:10:41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01T06:26:10.504" idx="2">
    <p:pos x="1481" y="2345"/>
    <p:text>What does this mean?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OyGvgc"/>
      </p:ext>
    </p:extLst>
  </p:cm>
  <p:cm authorId="2" dt="2023-11-01T06:26:10.504" idx="1">
    <p:pos x="1481" y="2345"/>
    <p:text>It means candidates cabn search for jobs and companies for candidates</p:text>
    <p:extLst>
      <p:ext uri="{C676402C-5697-4E1C-873F-D02D1690AC5C}">
        <p15:threadingInfo xmlns:p15="http://schemas.microsoft.com/office/powerpoint/2012/main" timeZoneBias="0">
          <p15:parentCm authorId="1" idx="2"/>
        </p15:threadingInfo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RxZHmc"/>
      </p:ext>
    </p:extLst>
  </p:cm>
  <p:cm authorId="1" dt="2023-11-01T09:31:44.924" idx="1">
    <p:pos x="645" y="1440"/>
    <p:text>It is a detail, but here we show Candidate/Company/Assoc, but then we start talking about Association, then Company and then Candidate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OyIb0E"/>
      </p:ext>
    </p:extLst>
  </p:cm>
  <p:cm authorId="0" dt="2023-11-01T09:31:44.924" idx="3">
    <p:pos x="645" y="1440"/>
    <p:text>agreed i think we should shift the order to match the interviews - so association &gt; company &gt; candidate</p:text>
    <p:extLst>
      <p:ext uri="{C676402C-5697-4E1C-873F-D02D1690AC5C}">
        <p15:threadingInfo xmlns:p15="http://schemas.microsoft.com/office/powerpoint/2012/main" timeZoneBias="0">
          <p15:parentCm authorId="1" idx="1"/>
        </p15:threadingInfo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SHkbzk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1-01T09:56:04.506" idx="5">
    <p:pos x="6000" y="0"/>
    <p:text>Duplicated the slide as I made some edits to clearly separate user needs // killer features // future features
let me know what you think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SHkb0A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1-01T09:41:37.271" idx="8">
    <p:pos x="6000" y="0"/>
    <p:text>Duplicated the slide as I made some edits to clearly separate user needs // killer features // future features
let me know what you think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SHkbzw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01T17:53:59.277" idx="4">
    <p:pos x="645" y="368"/>
    <p:text>or "Match Maiker Team"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OyIb0I"/>
      </p:ext>
    </p:extLst>
  </p:cm>
  <p:cm authorId="1" dt="2023-10-30T19:41:37.737" idx="5">
    <p:pos x="645" y="368"/>
    <p:text>I see two empty squares on each team member... I don't know if my browser it is not showing the content, or just it isnt unfinished</p:text>
    <p:extLst>
      <p:ext uri="{C676402C-5697-4E1C-873F-D02D1690AC5C}">
        <p15:threadingInfo xmlns:p15="http://schemas.microsoft.com/office/powerpoint/2012/main" timeZoneBias="0">
          <p15:parentCm authorId="1" idx="4"/>
        </p15:threadingInfo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OyIb0M"/>
      </p:ext>
    </p:extLst>
  </p:cm>
  <p:cm authorId="3" dt="2023-10-31T12:23:57.344" idx="1">
    <p:pos x="645" y="368"/>
    <p:text>Is finished, no empty squares on my side...</p:text>
    <p:extLst>
      <p:ext uri="{C676402C-5697-4E1C-873F-D02D1690AC5C}">
        <p15:threadingInfo xmlns:p15="http://schemas.microsoft.com/office/powerpoint/2012/main" timeZoneBias="0">
          <p15:parentCm authorId="1" idx="4"/>
        </p15:threadingInfo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QWgA2c"/>
      </p:ext>
    </p:extLst>
  </p:cm>
  <p:cm authorId="1" dt="2023-10-31T19:12:49.332" idx="6">
    <p:pos x="645" y="368"/>
    <p:text>I'll send you what I mean via Slack</p:text>
    <p:extLst>
      <p:ext uri="{C676402C-5697-4E1C-873F-D02D1690AC5C}">
        <p15:threadingInfo xmlns:p15="http://schemas.microsoft.com/office/powerpoint/2012/main" timeZoneBias="0">
          <p15:parentCm authorId="1" idx="4"/>
        </p15:threadingInfo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R3ENAc"/>
      </p:ext>
    </p:extLst>
  </p:cm>
  <p:cm authorId="2" dt="2023-11-01T06:31:44.589" idx="4">
    <p:pos x="645" y="368"/>
    <p:text>I don't see empty squares either</p:text>
    <p:extLst>
      <p:ext uri="{C676402C-5697-4E1C-873F-D02D1690AC5C}">
        <p15:threadingInfo xmlns:p15="http://schemas.microsoft.com/office/powerpoint/2012/main" timeZoneBias="0">
          <p15:parentCm authorId="1" idx="4"/>
        </p15:threadingInfo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RxZHms"/>
      </p:ext>
    </p:extLst>
  </p:cm>
  <p:cm authorId="4" dt="2023-11-01T17:47:16.561" idx="1">
    <p:pos x="645" y="368"/>
    <p:text>I see countries codes (FI, UA, ES, ..)
I replaced characters with images, they should be compatible with any OS
1 total reaction
Elías Labarta reacted with 👍 at 2023-11-01 10:53 AM</p:text>
    <p:extLst>
      <p:ext uri="{C676402C-5697-4E1C-873F-D02D1690AC5C}">
        <p15:threadingInfo xmlns:p15="http://schemas.microsoft.com/office/powerpoint/2012/main" timeZoneBias="0">
          <p15:parentCm authorId="1" idx="4"/>
        </p15:threadingInfo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UBEBLY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1-01T07:44:54.475" idx="5">
    <p:pos x="6000" y="0"/>
    <p:text>ahhh this one looks way better!! Thank you!! :)
1 total reaction
Elías Labarta reacted with 🥳 at 2023-11-01 00:44 AM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commentPostId="AAAA_RxZHmw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business/talent/blog/talent-acquisition/reimagining-hiring-and-learning-with-power-of-a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5340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5c9a7079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295c9a707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5086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1979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4c22934d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294c22934d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4c22934d4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g294c22934d4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e15ed0a1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8e15ed0a1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dirty="0"/>
              <a:t>Today we interview the team behind this innovative application to find out about their recipe for success!</a:t>
            </a:r>
            <a:endParaRPr dirty="0"/>
          </a:p>
        </p:txBody>
      </p:sp>
      <p:sp>
        <p:nvSpPr>
          <p:cNvPr id="113" name="Google Shape;113;g28e15ed0a12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4c22934d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294c22934d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6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877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834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180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5c9a7079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* Inspired by LinkedIn’s new “Recruiter 2024” feature launching soon. Read more: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Reimagining Hiring and Learning With the Power of AI | LinkedIn</a:t>
            </a:r>
            <a:endParaRPr/>
          </a:p>
        </p:txBody>
      </p:sp>
      <p:sp>
        <p:nvSpPr>
          <p:cNvPr id="225" name="Google Shape;225;g295c9a707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24" name="Google Shape;24;p18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18" descr="A blue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056" y="6266850"/>
            <a:ext cx="2883243" cy="46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1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>
            <a:spLocks noGrp="1"/>
          </p:cNvSpPr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1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95" name="Google Shape;95;p28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32" name="Google Shape;32;p19" descr="A blue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057" y="6417687"/>
            <a:ext cx="1942068" cy="31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40" name="Google Shape;40;p20" descr="A blue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057" y="6417687"/>
            <a:ext cx="1942068" cy="31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53" name="Google Shape;53;p2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62" name="Google Shape;62;p2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3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4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?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?"/>
              <a:defRPr sz="1600"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15" name="Google Shape;15;p17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comments" Target="../comments/comment4.xml"/><Relationship Id="rId10" Type="http://schemas.openxmlformats.org/officeDocument/2006/relationships/image" Target="../media/image22.png"/><Relationship Id="rId19" Type="http://schemas.openxmlformats.org/officeDocument/2006/relationships/image" Target="../media/image31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liciamontoya@hotmail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1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business/talent/blog/talent-acquisition/reimagining-hiring-and-learning-with-power-of-ai" TargetMode="External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Twentieth Century"/>
              <a:buNone/>
            </a:pPr>
            <a:r>
              <a:rPr lang="en-US" sz="5400" dirty="0">
                <a:solidFill>
                  <a:srgbClr val="FFFFFF"/>
                </a:solidFill>
              </a:rPr>
              <a:t>MATCHMAIKERS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0550769" y="5764511"/>
            <a:ext cx="1637957" cy="4412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SHIFT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Zurich 4</a:t>
            </a:r>
            <a:r>
              <a:rPr lang="en-US" sz="2000" b="0" i="0" u="none" strike="noStrike" cap="none" baseline="30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Nov 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dirty="0"/>
              <a:t>1</a:t>
            </a:fld>
            <a:endParaRPr dirty="0"/>
          </a:p>
        </p:txBody>
      </p:sp>
      <p:sp>
        <p:nvSpPr>
          <p:cNvPr id="102" name="Google Shape;102;p1"/>
          <p:cNvSpPr/>
          <p:nvPr/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4117"/>
            </a:srgbClr>
          </a:solidFill>
          <a:ln>
            <a:noFill/>
          </a:ln>
          <a:effectLst>
            <a:outerShdw blurRad="50800" dist="12700" dir="5400000" algn="ctr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8000" dirty="0">
                <a:solidFill>
                  <a:srgbClr val="FFFFFF"/>
                </a:solidFill>
              </a:rPr>
              <a:t>AI-powered impact recruitment</a:t>
            </a:r>
            <a:endParaRPr sz="3200" dirty="0">
              <a:solidFill>
                <a:srgbClr val="FFFFFF"/>
              </a:solidFill>
            </a:endParaRPr>
          </a:p>
        </p:txBody>
      </p:sp>
      <p:cxnSp>
        <p:nvCxnSpPr>
          <p:cNvPr id="105" name="Google Shape;105;p1"/>
          <p:cNvCxnSpPr/>
          <p:nvPr/>
        </p:nvCxnSpPr>
        <p:spPr>
          <a:xfrm>
            <a:off x="4309349" y="4666480"/>
            <a:ext cx="6832499" cy="0"/>
          </a:xfrm>
          <a:prstGeom prst="straightConnector1">
            <a:avLst/>
          </a:prstGeom>
          <a:noFill/>
          <a:ln w="22225" cap="flat" cmpd="sng">
            <a:solidFill>
              <a:srgbClr val="4AC4E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dir="5400000" algn="ctr" rotWithShape="0">
              <a:srgbClr val="000000">
                <a:alpha val="49019"/>
              </a:srgbClr>
            </a:outerShdw>
          </a:effectLst>
        </p:spPr>
      </p:cxnSp>
      <p:pic>
        <p:nvPicPr>
          <p:cNvPr id="107" name="Google Shape;107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309349" y="3361004"/>
            <a:ext cx="6832499" cy="1201483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7D0F4DC-CECB-6B19-2CA4-E4B0693588C4}"/>
              </a:ext>
            </a:extLst>
          </p:cNvPr>
          <p:cNvGrpSpPr/>
          <p:nvPr/>
        </p:nvGrpSpPr>
        <p:grpSpPr>
          <a:xfrm>
            <a:off x="-2373660" y="-1308211"/>
            <a:ext cx="11410607" cy="5790481"/>
            <a:chOff x="-1611661" y="-1416042"/>
            <a:chExt cx="12758484" cy="647340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66257D0-F0F8-482C-F32A-D1828387A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740000">
              <a:off x="-1611661" y="-1416042"/>
              <a:ext cx="9715500" cy="6473405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ECC38EE-870E-3E8C-915D-127190291B60}"/>
                </a:ext>
              </a:extLst>
            </p:cNvPr>
            <p:cNvSpPr/>
            <p:nvPr/>
          </p:nvSpPr>
          <p:spPr>
            <a:xfrm rot="19860000">
              <a:off x="7879569" y="-1355966"/>
              <a:ext cx="3267254" cy="216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2535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9DD9385-BE7F-9715-A2DC-DECCDB750B8F}"/>
              </a:ext>
            </a:extLst>
          </p:cNvPr>
          <p:cNvSpPr/>
          <p:nvPr/>
        </p:nvSpPr>
        <p:spPr>
          <a:xfrm>
            <a:off x="685553" y="670757"/>
            <a:ext cx="460075" cy="1247235"/>
          </a:xfrm>
          <a:prstGeom prst="rect">
            <a:avLst/>
          </a:prstGeom>
          <a:solidFill>
            <a:srgbClr val="E62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197;p11">
            <a:extLst>
              <a:ext uri="{FF2B5EF4-FFF2-40B4-BE49-F238E27FC236}">
                <a16:creationId xmlns:a16="http://schemas.microsoft.com/office/drawing/2014/main" id="{CE1ACA05-5AA6-1753-70A1-FB12E98B13E5}"/>
              </a:ext>
            </a:extLst>
          </p:cNvPr>
          <p:cNvSpPr txBox="1"/>
          <p:nvPr/>
        </p:nvSpPr>
        <p:spPr>
          <a:xfrm>
            <a:off x="1129961" y="6326706"/>
            <a:ext cx="99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800"/>
            </a:pPr>
            <a:r>
              <a:rPr lang="en-US" sz="1600" i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“Company posts a job and uses the Match me feature to find potential candidates"</a:t>
            </a:r>
            <a:endParaRPr sz="1600" i="1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" name="DEMO 02 - Company - New job + Match candidate">
            <a:hlinkClick r:id="" action="ppaction://media"/>
            <a:extLst>
              <a:ext uri="{FF2B5EF4-FFF2-40B4-BE49-F238E27FC236}">
                <a16:creationId xmlns:a16="http://schemas.microsoft.com/office/drawing/2014/main" id="{9BE94A5F-172C-08F0-EC97-9D20CF842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6248" y="228599"/>
            <a:ext cx="7999505" cy="6042212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6647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5c9a7079a_0_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CANDIDATE</a:t>
            </a:r>
            <a:endParaRPr/>
          </a:p>
        </p:txBody>
      </p:sp>
      <p:sp>
        <p:nvSpPr>
          <p:cNvPr id="295" name="Google Shape;295;g295c9a7079a_0_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296" name="Google Shape;296;g295c9a7079a_0_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dirty="0"/>
              <a:t>11</a:t>
            </a:fld>
            <a:endParaRPr/>
          </a:p>
        </p:txBody>
      </p:sp>
      <p:grpSp>
        <p:nvGrpSpPr>
          <p:cNvPr id="15" name="Google Shape;260;p6">
            <a:extLst>
              <a:ext uri="{FF2B5EF4-FFF2-40B4-BE49-F238E27FC236}">
                <a16:creationId xmlns:a16="http://schemas.microsoft.com/office/drawing/2014/main" id="{58B15D17-DF6D-940A-D19E-CF4701A61FEE}"/>
              </a:ext>
            </a:extLst>
          </p:cNvPr>
          <p:cNvGrpSpPr/>
          <p:nvPr/>
        </p:nvGrpSpPr>
        <p:grpSpPr>
          <a:xfrm>
            <a:off x="1045503" y="2182255"/>
            <a:ext cx="9720071" cy="4021742"/>
            <a:chOff x="0" y="491"/>
            <a:chExt cx="9720071" cy="4021742"/>
          </a:xfrm>
        </p:grpSpPr>
        <p:sp>
          <p:nvSpPr>
            <p:cNvPr id="3" name="Google Shape;261;p6">
              <a:extLst>
                <a:ext uri="{FF2B5EF4-FFF2-40B4-BE49-F238E27FC236}">
                  <a16:creationId xmlns:a16="http://schemas.microsoft.com/office/drawing/2014/main" id="{F17E79A7-1CFC-3690-B6BB-461BFA9AFEE2}"/>
                </a:ext>
              </a:extLst>
            </p:cNvPr>
            <p:cNvSpPr/>
            <p:nvPr/>
          </p:nvSpPr>
          <p:spPr>
            <a:xfrm>
              <a:off x="0" y="491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00A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62;p6">
              <a:extLst>
                <a:ext uri="{FF2B5EF4-FFF2-40B4-BE49-F238E27FC236}">
                  <a16:creationId xmlns:a16="http://schemas.microsoft.com/office/drawing/2014/main" id="{5EB9FF07-532C-0271-987D-03602DDE385A}"/>
                </a:ext>
              </a:extLst>
            </p:cNvPr>
            <p:cNvSpPr/>
            <p:nvPr/>
          </p:nvSpPr>
          <p:spPr>
            <a:xfrm>
              <a:off x="347593" y="259031"/>
              <a:ext cx="631988" cy="63198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3;p6">
              <a:extLst>
                <a:ext uri="{FF2B5EF4-FFF2-40B4-BE49-F238E27FC236}">
                  <a16:creationId xmlns:a16="http://schemas.microsoft.com/office/drawing/2014/main" id="{1A485F07-5E74-F44F-8D66-E3F2B6218499}"/>
                </a:ext>
              </a:extLst>
            </p:cNvPr>
            <p:cNvSpPr/>
            <p:nvPr/>
          </p:nvSpPr>
          <p:spPr>
            <a:xfrm>
              <a:off x="1327175" y="491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4;p6">
              <a:extLst>
                <a:ext uri="{FF2B5EF4-FFF2-40B4-BE49-F238E27FC236}">
                  <a16:creationId xmlns:a16="http://schemas.microsoft.com/office/drawing/2014/main" id="{025FE0B5-4365-336C-3085-4E849CCA7EB3}"/>
                </a:ext>
              </a:extLst>
            </p:cNvPr>
            <p:cNvSpPr txBox="1"/>
            <p:nvPr/>
          </p:nvSpPr>
          <p:spPr>
            <a:xfrm>
              <a:off x="1327175" y="491"/>
              <a:ext cx="8392895" cy="1149069"/>
            </a:xfrm>
            <a:prstGeom prst="rect">
              <a:avLst/>
            </a:prstGeom>
            <a:solidFill>
              <a:srgbClr val="05AC47"/>
            </a:solidFill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1600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Key user needs</a:t>
              </a:r>
              <a:endParaRPr lang="es-ES">
                <a:solidFill>
                  <a:schemeClr val="lt1"/>
                </a:solidFill>
              </a:endParaRPr>
            </a:p>
            <a:p>
              <a:pPr>
                <a:buSzPts val="1600"/>
              </a:pP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Easy profile creation and maintenance, effective job application and tracking,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 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data protection, credible &amp; relevant companies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 suggested</a:t>
              </a:r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Google Shape;265;p6">
              <a:extLst>
                <a:ext uri="{FF2B5EF4-FFF2-40B4-BE49-F238E27FC236}">
                  <a16:creationId xmlns:a16="http://schemas.microsoft.com/office/drawing/2014/main" id="{44360781-391E-1775-1BE4-0A1DC1C812AD}"/>
                </a:ext>
              </a:extLst>
            </p:cNvPr>
            <p:cNvSpPr/>
            <p:nvPr/>
          </p:nvSpPr>
          <p:spPr>
            <a:xfrm>
              <a:off x="0" y="1303836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00A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6;p6">
              <a:extLst>
                <a:ext uri="{FF2B5EF4-FFF2-40B4-BE49-F238E27FC236}">
                  <a16:creationId xmlns:a16="http://schemas.microsoft.com/office/drawing/2014/main" id="{E885E199-56CF-AE38-F8A2-03D64C8E8138}"/>
                </a:ext>
              </a:extLst>
            </p:cNvPr>
            <p:cNvSpPr/>
            <p:nvPr/>
          </p:nvSpPr>
          <p:spPr>
            <a:xfrm>
              <a:off x="347593" y="1562377"/>
              <a:ext cx="631988" cy="6319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7;p6">
              <a:extLst>
                <a:ext uri="{FF2B5EF4-FFF2-40B4-BE49-F238E27FC236}">
                  <a16:creationId xmlns:a16="http://schemas.microsoft.com/office/drawing/2014/main" id="{C6C5D0C4-CC13-D4C7-444F-50E24A63734C}"/>
                </a:ext>
              </a:extLst>
            </p:cNvPr>
            <p:cNvSpPr/>
            <p:nvPr/>
          </p:nvSpPr>
          <p:spPr>
            <a:xfrm>
              <a:off x="1327175" y="1436827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;p6">
              <a:extLst>
                <a:ext uri="{FF2B5EF4-FFF2-40B4-BE49-F238E27FC236}">
                  <a16:creationId xmlns:a16="http://schemas.microsoft.com/office/drawing/2014/main" id="{139324D4-D14F-9FD3-019F-3FC27C84574E}"/>
                </a:ext>
              </a:extLst>
            </p:cNvPr>
            <p:cNvSpPr txBox="1"/>
            <p:nvPr/>
          </p:nvSpPr>
          <p:spPr>
            <a:xfrm>
              <a:off x="1327175" y="1303836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1600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Killer </a:t>
              </a:r>
              <a:r>
                <a:rPr lang="en-US" sz="16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features: 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AI-powered</a:t>
              </a:r>
              <a:r>
                <a:rPr lang="en-US" sz="1600">
                  <a:solidFill>
                    <a:schemeClr val="lt1"/>
                  </a:solidFill>
                </a:rPr>
                <a:t>:</a:t>
              </a:r>
              <a:endParaRPr lang="es-ES">
                <a:solidFill>
                  <a:schemeClr val="lt1"/>
                </a:solidFill>
              </a:endParaRPr>
            </a:p>
            <a:p>
              <a:pPr marL="457200" indent="-330200">
                <a:buFont typeface="Twentieth Century,Sans-Serif"/>
                <a:buChar char="●"/>
              </a:pPr>
              <a:r>
                <a:rPr lang="en-US">
                  <a:solidFill>
                    <a:schemeClr val="lt1"/>
                  </a:solidFill>
                </a:rPr>
                <a:t>Profile creation</a:t>
              </a:r>
            </a:p>
            <a:p>
              <a:pPr marL="457200" indent="-330200">
                <a:buFont typeface="Twentieth Century,Sans-Serif"/>
                <a:buChar char="●"/>
              </a:pPr>
              <a:r>
                <a:rPr lang="en-US">
                  <a:solidFill>
                    <a:schemeClr val="lt1"/>
                  </a:solidFill>
                </a:rPr>
                <a:t>Skill-based job matching</a:t>
              </a:r>
            </a:p>
            <a:p>
              <a:pPr marL="457200" indent="-330200">
                <a:buFont typeface="Twentieth Century,Sans-Serif"/>
                <a:buChar char="●"/>
              </a:pPr>
              <a:r>
                <a:rPr lang="en-US">
                  <a:solidFill>
                    <a:schemeClr val="lt1"/>
                  </a:solidFill>
                </a:rPr>
                <a:t>Values-based company-matching</a:t>
              </a:r>
            </a:p>
            <a:p>
              <a:pPr marL="457200" indent="-330200">
                <a:buFont typeface="Twentieth Century,Sans-Serif"/>
                <a:buChar char="●"/>
              </a:pPr>
              <a:r>
                <a:rPr lang="en-US">
                  <a:solidFill>
                    <a:schemeClr val="lt1"/>
                  </a:solidFill>
                </a:rPr>
                <a:t>Training recommendations for increased relevance</a:t>
              </a:r>
            </a:p>
          </p:txBody>
        </p:sp>
        <p:sp>
          <p:nvSpPr>
            <p:cNvPr id="11" name="Google Shape;269;p6">
              <a:extLst>
                <a:ext uri="{FF2B5EF4-FFF2-40B4-BE49-F238E27FC236}">
                  <a16:creationId xmlns:a16="http://schemas.microsoft.com/office/drawing/2014/main" id="{7DF08CBD-1D20-01A1-D451-1C2277273FCB}"/>
                </a:ext>
              </a:extLst>
            </p:cNvPr>
            <p:cNvSpPr/>
            <p:nvPr/>
          </p:nvSpPr>
          <p:spPr>
            <a:xfrm>
              <a:off x="0" y="2697041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00A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70;p6">
              <a:extLst>
                <a:ext uri="{FF2B5EF4-FFF2-40B4-BE49-F238E27FC236}">
                  <a16:creationId xmlns:a16="http://schemas.microsoft.com/office/drawing/2014/main" id="{3F76900A-C025-5856-37C7-484DBB237D6B}"/>
                </a:ext>
              </a:extLst>
            </p:cNvPr>
            <p:cNvSpPr/>
            <p:nvPr/>
          </p:nvSpPr>
          <p:spPr>
            <a:xfrm>
              <a:off x="340404" y="2959177"/>
              <a:ext cx="631988" cy="6319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71;p6">
              <a:extLst>
                <a:ext uri="{FF2B5EF4-FFF2-40B4-BE49-F238E27FC236}">
                  <a16:creationId xmlns:a16="http://schemas.microsoft.com/office/drawing/2014/main" id="{0C3731E4-B500-DF98-88A4-2B1536149974}"/>
                </a:ext>
              </a:extLst>
            </p:cNvPr>
            <p:cNvSpPr/>
            <p:nvPr/>
          </p:nvSpPr>
          <p:spPr>
            <a:xfrm>
              <a:off x="1327175" y="2873164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72;p6">
              <a:extLst>
                <a:ext uri="{FF2B5EF4-FFF2-40B4-BE49-F238E27FC236}">
                  <a16:creationId xmlns:a16="http://schemas.microsoft.com/office/drawing/2014/main" id="{340015B3-6926-1C5F-F239-4956681F931E}"/>
                </a:ext>
              </a:extLst>
            </p:cNvPr>
            <p:cNvSpPr txBox="1"/>
            <p:nvPr/>
          </p:nvSpPr>
          <p:spPr>
            <a:xfrm>
              <a:off x="1319986" y="2700636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1600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Future AI-boosters &amp; planned features</a:t>
              </a:r>
              <a:endParaRPr lang="es-ES">
                <a:solidFill>
                  <a:schemeClr val="lt1"/>
                </a:solidFill>
              </a:endParaRPr>
            </a:p>
            <a:p>
              <a:pPr>
                <a:buSzPts val="1600"/>
              </a:pP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AI-powered cover letter generator.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Community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hub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for candidates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to share feedback on companies, jobs, and transfer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job-seeking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knowledge and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 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experiences</a:t>
              </a:r>
              <a:endParaRPr 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AC47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9DD9385-BE7F-9715-A2DC-DECCDB750B8F}"/>
              </a:ext>
            </a:extLst>
          </p:cNvPr>
          <p:cNvSpPr/>
          <p:nvPr/>
        </p:nvSpPr>
        <p:spPr>
          <a:xfrm>
            <a:off x="685553" y="670757"/>
            <a:ext cx="460075" cy="1247235"/>
          </a:xfrm>
          <a:prstGeom prst="rect">
            <a:avLst/>
          </a:prstGeom>
          <a:solidFill>
            <a:srgbClr val="05AC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197;p11">
            <a:extLst>
              <a:ext uri="{FF2B5EF4-FFF2-40B4-BE49-F238E27FC236}">
                <a16:creationId xmlns:a16="http://schemas.microsoft.com/office/drawing/2014/main" id="{CE1ACA05-5AA6-1753-70A1-FB12E98B13E5}"/>
              </a:ext>
            </a:extLst>
          </p:cNvPr>
          <p:cNvSpPr txBox="1"/>
          <p:nvPr/>
        </p:nvSpPr>
        <p:spPr>
          <a:xfrm>
            <a:off x="1129961" y="6326706"/>
            <a:ext cx="99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800"/>
            </a:pPr>
            <a:r>
              <a:rPr lang="en-US" sz="1600" i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“Candidate opens a profile and uses the Match me feature to find a job"</a:t>
            </a:r>
            <a:endParaRPr sz="1600" i="1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" name="DEMO 03 - Candidate - Profile creation &amp; Match job">
            <a:hlinkClick r:id="" action="ppaction://media"/>
            <a:extLst>
              <a:ext uri="{FF2B5EF4-FFF2-40B4-BE49-F238E27FC236}">
                <a16:creationId xmlns:a16="http://schemas.microsoft.com/office/drawing/2014/main" id="{95B2FF83-401F-817B-9237-141BE7C363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5211" y="228599"/>
            <a:ext cx="7990541" cy="6042212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8707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522514" y="653143"/>
            <a:ext cx="492370" cy="1145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5" name="Google Shape;145;p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148" name="Google Shape;148;p4"/>
          <p:cNvGrpSpPr/>
          <p:nvPr/>
        </p:nvGrpSpPr>
        <p:grpSpPr>
          <a:xfrm>
            <a:off x="720385" y="215166"/>
            <a:ext cx="10664046" cy="6024832"/>
            <a:chOff x="-5433125" y="2637750"/>
            <a:chExt cx="5200650" cy="2933700"/>
          </a:xfrm>
        </p:grpSpPr>
        <p:pic>
          <p:nvPicPr>
            <p:cNvPr id="149" name="Google Shape;14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433125" y="2637750"/>
              <a:ext cx="520065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 rotWithShape="1">
            <a:blip r:embed="rId4">
              <a:alphaModFix/>
            </a:blip>
            <a:srcRect b="63056"/>
            <a:stretch/>
          </p:blipFill>
          <p:spPr>
            <a:xfrm>
              <a:off x="-3817615" y="3579034"/>
              <a:ext cx="2057136" cy="7685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59648792-5CF5-9E13-F77C-244D6DF184C6}"/>
              </a:ext>
            </a:extLst>
          </p:cNvPr>
          <p:cNvSpPr/>
          <p:nvPr/>
        </p:nvSpPr>
        <p:spPr>
          <a:xfrm>
            <a:off x="3996611" y="2021632"/>
            <a:ext cx="4292081" cy="1803917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oogle Shape;107;p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438BB4B-6EAC-BE71-5B89-BA5F889136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0664" y="2796497"/>
            <a:ext cx="3846704" cy="677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2;p14">
            <a:extLst>
              <a:ext uri="{FF2B5EF4-FFF2-40B4-BE49-F238E27FC236}">
                <a16:creationId xmlns:a16="http://schemas.microsoft.com/office/drawing/2014/main" id="{DB90B700-5FF5-EDF8-5D87-5517EE90D6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2640" y="2280130"/>
            <a:ext cx="1626081" cy="51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1600" dirty="0"/>
              <a:t>Powered by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91048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4c22934d4_0_14"/>
          <p:cNvSpPr/>
          <p:nvPr/>
        </p:nvSpPr>
        <p:spPr>
          <a:xfrm>
            <a:off x="356063" y="1995026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Päivi Kero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Frontend Lead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🇫🇮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2" name="Google Shape;312;g294c22934d4_0_14"/>
          <p:cNvSpPr/>
          <p:nvPr/>
        </p:nvSpPr>
        <p:spPr>
          <a:xfrm>
            <a:off x="3220347" y="1998765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Elias Labarta</a:t>
            </a:r>
            <a:endParaRPr sz="1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UX/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UI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🇪🇸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3" name="Google Shape;313;g294c22934d4_0_1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dirty="0"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7"/>
                  </a:ext>
                </a:extLst>
              </a:rPr>
              <a:t>THE </a:t>
            </a:r>
            <a:r>
              <a:rPr lang="en-US" dirty="0"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8"/>
                  </a:ext>
                </a:extLst>
              </a:rPr>
              <a:t>TEAM</a:t>
            </a:r>
            <a:endParaRPr dirty="0"/>
          </a:p>
        </p:txBody>
      </p:sp>
      <p:sp>
        <p:nvSpPr>
          <p:cNvPr id="314" name="Google Shape;314;g294c22934d4_0_14"/>
          <p:cNvSpPr/>
          <p:nvPr/>
        </p:nvSpPr>
        <p:spPr>
          <a:xfrm>
            <a:off x="8949147" y="1998783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Majo Basgall</a:t>
            </a:r>
            <a:endParaRPr sz="1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Science Lead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🇦🇷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5" name="Google Shape;315;g294c22934d4_0_14"/>
          <p:cNvSpPr/>
          <p:nvPr/>
        </p:nvSpPr>
        <p:spPr>
          <a:xfrm>
            <a:off x="1783933" y="4199333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Laura Borrell</a:t>
            </a:r>
            <a:endParaRPr sz="1400" b="1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Scrum Master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🇫🇷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6" name="Google Shape;316;g294c22934d4_0_14"/>
          <p:cNvSpPr/>
          <p:nvPr/>
        </p:nvSpPr>
        <p:spPr>
          <a:xfrm>
            <a:off x="6084760" y="1995026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Kateryna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Stukan</a:t>
            </a:r>
            <a:endParaRPr sz="1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Fullstack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Deputy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🇺🇦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g294c22934d4_0_14"/>
          <p:cNvSpPr/>
          <p:nvPr/>
        </p:nvSpPr>
        <p:spPr>
          <a:xfrm>
            <a:off x="4648346" y="4199333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Alicia Montoya</a:t>
            </a:r>
            <a:endParaRPr sz="1400" b="1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Project Manager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🇪🇸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9" name="Google Shape;319;g294c22934d4_0_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320" name="Google Shape;320;g294c22934d4_0_1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dirty="0"/>
              <a:t>14</a:t>
            </a:fld>
            <a:endParaRPr/>
          </a:p>
        </p:txBody>
      </p:sp>
      <p:pic>
        <p:nvPicPr>
          <p:cNvPr id="321" name="Google Shape;321;g294c22934d4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5759" y="4376450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" name="Google Shape;322;g294c22934d4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3054" y="2175908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3" name="Google Shape;323;g294c22934d4_0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1329" y="4323271"/>
            <a:ext cx="945900" cy="99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g294c22934d4_0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6850" y="2134800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5" name="Google Shape;325;g294c22934d4_0_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96801" y="2134801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g294c22934d4_0_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55200" y="2134800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1" name="Google Shape;351;g294c22934d4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2100" y="3325700"/>
            <a:ext cx="616825" cy="6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94c22934d4_0_14"/>
          <p:cNvPicPr preferRelativeResize="0"/>
          <p:nvPr/>
        </p:nvPicPr>
        <p:blipFill rotWithShape="1">
          <a:blip r:embed="rId10">
            <a:alphaModFix/>
          </a:blip>
          <a:srcRect l="23379" t="42765" r="23106" b="12231"/>
          <a:stretch/>
        </p:blipFill>
        <p:spPr>
          <a:xfrm>
            <a:off x="2222525" y="3325700"/>
            <a:ext cx="616824" cy="6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94c22934d4_0_14"/>
          <p:cNvPicPr preferRelativeResize="0"/>
          <p:nvPr/>
        </p:nvPicPr>
        <p:blipFill rotWithShape="1">
          <a:blip r:embed="rId11">
            <a:alphaModFix/>
          </a:blip>
          <a:srcRect l="28207" t="34959" r="28059" b="44663"/>
          <a:stretch/>
        </p:blipFill>
        <p:spPr>
          <a:xfrm>
            <a:off x="3650525" y="5520708"/>
            <a:ext cx="616825" cy="62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94c22934d4_0_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10550" y="3325700"/>
            <a:ext cx="616825" cy="6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94c22934d4_0_14"/>
          <p:cNvPicPr preferRelativeResize="0"/>
          <p:nvPr/>
        </p:nvPicPr>
        <p:blipFill rotWithShape="1">
          <a:blip r:embed="rId13">
            <a:alphaModFix/>
          </a:blip>
          <a:srcRect l="30668" t="32930" r="30159" b="48747"/>
          <a:stretch/>
        </p:blipFill>
        <p:spPr>
          <a:xfrm>
            <a:off x="7951324" y="3325700"/>
            <a:ext cx="616825" cy="62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94c22934d4_0_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94c22934d4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94c22934d4_0_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94c22934d4_0_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94c22934d4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94c22934d4_0_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94c22934d4_0_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94c22934d4_0_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94c22934d4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28165" y="7173659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14488" y="7569145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94c22934d4_0_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94678" y="7409331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94c22934d4_0_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296561" y="3536045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94c22934d4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2274" y="3536045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94c22934d4_0_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60124" y="5736608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94c22934d4_0_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719959" y="5736607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025357" y="3536047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94c22934d4_0_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60826" y="3536056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DD80A40F-C5FD-9304-1CF6-7D1E14C0E1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82313" y="5519900"/>
            <a:ext cx="647700" cy="628650"/>
          </a:xfrm>
          <a:prstGeom prst="rect">
            <a:avLst/>
          </a:prstGeom>
        </p:spPr>
      </p:pic>
      <p:pic>
        <p:nvPicPr>
          <p:cNvPr id="10" name="Imagen 9" descr="🇮🇹 Italy Emoji | Flagpedia.net">
            <a:extLst>
              <a:ext uri="{FF2B5EF4-FFF2-40B4-BE49-F238E27FC236}">
                <a16:creationId xmlns:a16="http://schemas.microsoft.com/office/drawing/2014/main" id="{D35C298C-A5BA-814D-DB21-9809461724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1836" y="7591489"/>
            <a:ext cx="653143" cy="62722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E48D07D-5600-DA0C-EC7B-422C86FD1550}"/>
              </a:ext>
            </a:extLst>
          </p:cNvPr>
          <p:cNvGrpSpPr/>
          <p:nvPr/>
        </p:nvGrpSpPr>
        <p:grpSpPr>
          <a:xfrm>
            <a:off x="7514917" y="4199332"/>
            <a:ext cx="2559600" cy="2023667"/>
            <a:chOff x="7514917" y="4199332"/>
            <a:chExt cx="2559600" cy="2023667"/>
          </a:xfrm>
        </p:grpSpPr>
        <p:sp>
          <p:nvSpPr>
            <p:cNvPr id="7" name="Google Shape;317;g294c22934d4_0_14">
              <a:extLst>
                <a:ext uri="{FF2B5EF4-FFF2-40B4-BE49-F238E27FC236}">
                  <a16:creationId xmlns:a16="http://schemas.microsoft.com/office/drawing/2014/main" id="{788E1A58-BA82-6764-51F2-5E3F0B2FC12C}"/>
                </a:ext>
              </a:extLst>
            </p:cNvPr>
            <p:cNvSpPr/>
            <p:nvPr/>
          </p:nvSpPr>
          <p:spPr>
            <a:xfrm>
              <a:off x="7514917" y="4199332"/>
              <a:ext cx="2559600" cy="2019000"/>
            </a:xfrm>
            <a:prstGeom prst="roundRect">
              <a:avLst>
                <a:gd name="adj" fmla="val 2718"/>
              </a:avLst>
            </a:prstGeom>
            <a:gradFill>
              <a:gsLst>
                <a:gs pos="0">
                  <a:schemeClr val="accent1"/>
                </a:gs>
                <a:gs pos="100000">
                  <a:srgbClr val="76CEEF"/>
                </a:gs>
              </a:gsLst>
              <a:lin ang="0" scaled="0"/>
            </a:gradFill>
            <a:ln>
              <a:noFill/>
            </a:ln>
            <a:effectLst>
              <a:outerShdw blurRad="355600" sx="102000" sy="102000" algn="ctr" rotWithShape="0">
                <a:srgbClr val="000000">
                  <a:alpha val="1804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r>
                <a:rPr lang="en-US" sz="1800" b="1" dirty="0">
                  <a:solidFill>
                    <a:schemeClr val="lt1"/>
                  </a:solidFill>
                  <a:sym typeface="Twentieth Century"/>
                </a:rPr>
                <a:t>Mauro Oliveri</a:t>
              </a:r>
              <a:endParaRPr dirty="0"/>
            </a:p>
            <a:p>
              <a:r>
                <a:rPr lang="en-US" sz="1600" dirty="0">
                  <a:solidFill>
                    <a:schemeClr val="lt1"/>
                  </a:solidFill>
                  <a:sym typeface="Twentieth Century"/>
                </a:rPr>
                <a:t>Full Stack &amp; Backend </a:t>
              </a:r>
              <a:endParaRPr lang="en-US" sz="16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</a:endParaRPr>
            </a:p>
          </p:txBody>
        </p:sp>
        <p:pic>
          <p:nvPicPr>
            <p:cNvPr id="12" name="Imagen 11" descr="🇮🇹 Italy Emoji | Flagpedia.net">
              <a:extLst>
                <a:ext uri="{FF2B5EF4-FFF2-40B4-BE49-F238E27FC236}">
                  <a16:creationId xmlns:a16="http://schemas.microsoft.com/office/drawing/2014/main" id="{01E7059A-9ED2-EE94-D603-6D2D17A0A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04447" y="5735733"/>
              <a:ext cx="508001" cy="487266"/>
            </a:xfrm>
            <a:prstGeom prst="rect">
              <a:avLst/>
            </a:prstGeom>
          </p:spPr>
        </p:pic>
      </p:grpSp>
      <p:pic>
        <p:nvPicPr>
          <p:cNvPr id="327" name="Google Shape;327;g294c22934d4_0_1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961384" y="4345500"/>
            <a:ext cx="945900" cy="94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7" name="Google Shape;347;g294c22934d4_0_14"/>
          <p:cNvSpPr/>
          <p:nvPr/>
        </p:nvSpPr>
        <p:spPr>
          <a:xfrm>
            <a:off x="7503297" y="4188376"/>
            <a:ext cx="2599241" cy="207243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8" name="Google Shape;348;g294c22934d4_0_1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180000">
            <a:off x="9078188" y="5585318"/>
            <a:ext cx="977741" cy="72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35A7B24-D8FB-7949-C68E-27C6FAA53887}"/>
              </a:ext>
            </a:extLst>
          </p:cNvPr>
          <p:cNvSpPr txBox="1"/>
          <p:nvPr/>
        </p:nvSpPr>
        <p:spPr>
          <a:xfrm>
            <a:off x="7594081" y="4312816"/>
            <a:ext cx="14306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/>
              <a:t>Past</a:t>
            </a:r>
            <a:r>
              <a:rPr lang="es-ES" dirty="0"/>
              <a:t> </a:t>
            </a:r>
            <a:r>
              <a:rPr lang="es-ES" err="1"/>
              <a:t>participant</a:t>
            </a:r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4c22934d4_0_20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dirty="0"/>
              <a:t>LEARNINGS</a:t>
            </a:r>
            <a:endParaRPr dirty="0"/>
          </a:p>
        </p:txBody>
      </p:sp>
      <p:sp>
        <p:nvSpPr>
          <p:cNvPr id="406" name="Google Shape;406;g294c22934d4_0_20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407" name="Google Shape;407;g294c22934d4_0_20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dirty="0"/>
              <a:t>15</a:t>
            </a:fld>
            <a:endParaRPr dirty="0"/>
          </a:p>
        </p:txBody>
      </p:sp>
      <p:pic>
        <p:nvPicPr>
          <p:cNvPr id="408" name="Google Shape;408;g294c22934d4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100" y="435974"/>
            <a:ext cx="6085476" cy="57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"/>
          <p:cNvSpPr txBox="1">
            <a:spLocks noGrp="1"/>
          </p:cNvSpPr>
          <p:nvPr>
            <p:ph type="title"/>
          </p:nvPr>
        </p:nvSpPr>
        <p:spPr>
          <a:xfrm>
            <a:off x="5280803" y="1372987"/>
            <a:ext cx="1626081" cy="51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000" dirty="0"/>
              <a:t>Powered by</a:t>
            </a:r>
            <a:endParaRPr lang="es-ES" sz="2000" dirty="0"/>
          </a:p>
        </p:txBody>
      </p:sp>
      <p:sp>
        <p:nvSpPr>
          <p:cNvPr id="424" name="Google Shape;424;p14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sz="1100">
                <a:hlinkClick r:id="rId3"/>
              </a:rPr>
              <a:t>aliciamontoya@hotmail.com</a:t>
            </a:r>
            <a:endParaRPr lang="es-ES">
              <a:hlinkClick r:id="rId3"/>
            </a:endParaRPr>
          </a:p>
        </p:txBody>
      </p:sp>
      <p:sp>
        <p:nvSpPr>
          <p:cNvPr id="425" name="Google Shape;425;p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426" name="Google Shape;426;p1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dirty="0"/>
              <a:t>16</a:t>
            </a:fld>
            <a:endParaRPr dirty="0"/>
          </a:p>
        </p:txBody>
      </p:sp>
      <p:pic>
        <p:nvPicPr>
          <p:cNvPr id="3" name="Google Shape;107;p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AEF2339-1D12-ECDE-8512-F67C51D5EC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1113" y="1973589"/>
            <a:ext cx="6832499" cy="12014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C92BB22-8C72-E649-399F-80FBBB4C922E}"/>
              </a:ext>
            </a:extLst>
          </p:cNvPr>
          <p:cNvSpPr/>
          <p:nvPr/>
        </p:nvSpPr>
        <p:spPr>
          <a:xfrm>
            <a:off x="2875" y="4727275"/>
            <a:ext cx="12191999" cy="118613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460439-F5CD-A48B-C397-C2E013F93A2D}"/>
              </a:ext>
            </a:extLst>
          </p:cNvPr>
          <p:cNvSpPr txBox="1"/>
          <p:nvPr/>
        </p:nvSpPr>
        <p:spPr>
          <a:xfrm>
            <a:off x="3689230" y="5259956"/>
            <a:ext cx="432830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0C0C0C"/>
                </a:solidFill>
                <a:latin typeface="Twentieth Century"/>
              </a:rPr>
              <a:t>CONTACT US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e15ed0a12_0_36"/>
          <p:cNvSpPr txBox="1">
            <a:spLocks noGrp="1"/>
          </p:cNvSpPr>
          <p:nvPr>
            <p:ph type="body" idx="1"/>
          </p:nvPr>
        </p:nvSpPr>
        <p:spPr>
          <a:xfrm>
            <a:off x="6603150" y="3853750"/>
            <a:ext cx="196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Recruitment flexibility</a:t>
            </a:r>
            <a:endParaRPr sz="1500"/>
          </a:p>
        </p:txBody>
      </p:sp>
      <p:sp>
        <p:nvSpPr>
          <p:cNvPr id="116" name="Google Shape;116;g28e15ed0a12_0_36"/>
          <p:cNvSpPr txBox="1">
            <a:spLocks noGrp="1"/>
          </p:cNvSpPr>
          <p:nvPr>
            <p:ph type="body" idx="1"/>
          </p:nvPr>
        </p:nvSpPr>
        <p:spPr>
          <a:xfrm>
            <a:off x="1250450" y="3853750"/>
            <a:ext cx="196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Leverages AI</a:t>
            </a:r>
            <a:endParaRPr sz="1500"/>
          </a:p>
        </p:txBody>
      </p:sp>
      <p:sp>
        <p:nvSpPr>
          <p:cNvPr id="117" name="Google Shape;117;g28e15ed0a12_0_36"/>
          <p:cNvSpPr txBox="1">
            <a:spLocks noGrp="1"/>
          </p:cNvSpPr>
          <p:nvPr>
            <p:ph type="body" idx="1"/>
          </p:nvPr>
        </p:nvSpPr>
        <p:spPr>
          <a:xfrm>
            <a:off x="1024125" y="2013441"/>
            <a:ext cx="82188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b="1"/>
              <a:t>Match MAIkers</a:t>
            </a:r>
            <a:r>
              <a:rPr lang="en-US" sz="1500"/>
              <a:t> is an </a:t>
            </a:r>
            <a:r>
              <a:rPr lang="en-US" sz="1500" b="1"/>
              <a:t>AI-first recruitment platform </a:t>
            </a:r>
            <a:r>
              <a:rPr lang="en-US" sz="1500"/>
              <a:t>that helps candidates, companies and associations </a:t>
            </a:r>
            <a:r>
              <a:rPr lang="en-US" sz="1500" b="1"/>
              <a:t>debias the recruitment process </a:t>
            </a:r>
            <a:r>
              <a:rPr lang="en-US" sz="1500"/>
              <a:t>and </a:t>
            </a:r>
            <a:r>
              <a:rPr lang="en-US" sz="1500" b="1"/>
              <a:t>maximise DEI impact recruitment outcomes</a:t>
            </a:r>
            <a:r>
              <a:rPr lang="en-US" sz="1500"/>
              <a:t> for </a:t>
            </a:r>
            <a:r>
              <a:rPr lang="en-US" sz="1500" b="1"/>
              <a:t>refugees, immigrants and women / diverse genders.</a:t>
            </a:r>
            <a:endParaRPr/>
          </a:p>
        </p:txBody>
      </p:sp>
      <p:pic>
        <p:nvPicPr>
          <p:cNvPr id="118" name="Google Shape;118;g28e15ed0a12_0_36" descr="Person smiling"/>
          <p:cNvPicPr preferRelativeResize="0"/>
          <p:nvPr/>
        </p:nvPicPr>
        <p:blipFill rotWithShape="1">
          <a:blip r:embed="rId3">
            <a:alphaModFix/>
          </a:blip>
          <a:srcRect l="19366" r="19615"/>
          <a:stretch/>
        </p:blipFill>
        <p:spPr>
          <a:xfrm>
            <a:off x="9734308" y="2935988"/>
            <a:ext cx="2127356" cy="232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8e15ed0a12_0_36" descr="A group of people looking at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4275" r="15185"/>
          <a:stretch/>
        </p:blipFill>
        <p:spPr>
          <a:xfrm>
            <a:off x="9734308" y="737295"/>
            <a:ext cx="2127355" cy="201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8e15ed0a12_0_3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21" name="Google Shape;121;g28e15ed0a12_0_3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122" name="Google Shape;122;g28e15ed0a12_0_36"/>
          <p:cNvGrpSpPr/>
          <p:nvPr/>
        </p:nvGrpSpPr>
        <p:grpSpPr>
          <a:xfrm>
            <a:off x="9687740" y="5409078"/>
            <a:ext cx="2504400" cy="772794"/>
            <a:chOff x="9687740" y="5409078"/>
            <a:chExt cx="2504400" cy="772794"/>
          </a:xfrm>
        </p:grpSpPr>
        <p:pic>
          <p:nvPicPr>
            <p:cNvPr id="123" name="Google Shape;123;g28e15ed0a12_0_36" descr="Italian Trulli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78045" y="5409078"/>
              <a:ext cx="444356" cy="444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28e15ed0a12_0_36" descr="Italian Trulli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21271" y="5409078"/>
              <a:ext cx="444356" cy="444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28e15ed0a12_0_36" descr="Italian Trulli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95025" y="5409078"/>
              <a:ext cx="444356" cy="444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g28e15ed0a12_0_36"/>
            <p:cNvSpPr txBox="1"/>
            <p:nvPr/>
          </p:nvSpPr>
          <p:spPr>
            <a:xfrm>
              <a:off x="9687740" y="5874072"/>
              <a:ext cx="250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Proud supporters of U.N. SDGs </a:t>
              </a:r>
              <a:endParaRPr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127" name="Google Shape;127;g28e15ed0a12_0_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64511" y="5421664"/>
              <a:ext cx="444349" cy="4443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g28e15ed0a12_0_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1162" y="737295"/>
            <a:ext cx="6832500" cy="120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8e15ed0a12_0_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98975" y="3164600"/>
            <a:ext cx="670950" cy="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8e15ed0a12_0_36"/>
          <p:cNvSpPr txBox="1">
            <a:spLocks noGrp="1"/>
          </p:cNvSpPr>
          <p:nvPr>
            <p:ph type="body" idx="1"/>
          </p:nvPr>
        </p:nvSpPr>
        <p:spPr>
          <a:xfrm>
            <a:off x="3926800" y="3853750"/>
            <a:ext cx="196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Minimises biases</a:t>
            </a:r>
            <a:endParaRPr sz="1500"/>
          </a:p>
        </p:txBody>
      </p:sp>
      <p:sp>
        <p:nvSpPr>
          <p:cNvPr id="131" name="Google Shape;131;g28e15ed0a12_0_36"/>
          <p:cNvSpPr txBox="1">
            <a:spLocks noGrp="1"/>
          </p:cNvSpPr>
          <p:nvPr>
            <p:ph type="body" idx="1"/>
          </p:nvPr>
        </p:nvSpPr>
        <p:spPr>
          <a:xfrm>
            <a:off x="6498875" y="5314800"/>
            <a:ext cx="2176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Collaborative creation (Powercoders/women++)</a:t>
            </a:r>
            <a:endParaRPr sz="1500"/>
          </a:p>
        </p:txBody>
      </p:sp>
      <p:sp>
        <p:nvSpPr>
          <p:cNvPr id="132" name="Google Shape;132;g28e15ed0a12_0_36"/>
          <p:cNvSpPr txBox="1">
            <a:spLocks noGrp="1"/>
          </p:cNvSpPr>
          <p:nvPr>
            <p:ph type="body" idx="1"/>
          </p:nvPr>
        </p:nvSpPr>
        <p:spPr>
          <a:xfrm>
            <a:off x="1250450" y="5314800"/>
            <a:ext cx="196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DEI credibility &amp; commitment</a:t>
            </a:r>
            <a:endParaRPr sz="1500"/>
          </a:p>
        </p:txBody>
      </p:sp>
      <p:sp>
        <p:nvSpPr>
          <p:cNvPr id="133" name="Google Shape;133;g28e15ed0a12_0_36"/>
          <p:cNvSpPr txBox="1">
            <a:spLocks noGrp="1"/>
          </p:cNvSpPr>
          <p:nvPr>
            <p:ph type="body" idx="1"/>
          </p:nvPr>
        </p:nvSpPr>
        <p:spPr>
          <a:xfrm>
            <a:off x="3926800" y="5314800"/>
            <a:ext cx="196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Successful &amp; lasting recruitment results</a:t>
            </a:r>
            <a:endParaRPr sz="1500"/>
          </a:p>
        </p:txBody>
      </p:sp>
      <p:pic>
        <p:nvPicPr>
          <p:cNvPr id="134" name="Google Shape;134;g28e15ed0a12_0_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42425" y="4625650"/>
            <a:ext cx="536750" cy="5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8e15ed0a12_0_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42225" y="4625650"/>
            <a:ext cx="584461" cy="5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8e15ed0a12_0_3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18750" y="3164600"/>
            <a:ext cx="536750" cy="5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8e15ed0a12_0_3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43275" y="4625650"/>
            <a:ext cx="687711" cy="5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8e15ed0a12_0_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75325" y="3164600"/>
            <a:ext cx="670950" cy="5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EECB72E-9CC1-A0EC-D65F-19FFBE1CA538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4c22934d4_0_14"/>
          <p:cNvSpPr/>
          <p:nvPr/>
        </p:nvSpPr>
        <p:spPr>
          <a:xfrm>
            <a:off x="356063" y="1995026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Päivi Kero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Frontend Lead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🇫🇮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2" name="Google Shape;312;g294c22934d4_0_14"/>
          <p:cNvSpPr/>
          <p:nvPr/>
        </p:nvSpPr>
        <p:spPr>
          <a:xfrm>
            <a:off x="3220347" y="1998765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Elias Labarta</a:t>
            </a:r>
            <a:endParaRPr sz="1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UX/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UI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🇪🇸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3" name="Google Shape;313;g294c22934d4_0_1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dirty="0"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7"/>
                  </a:ext>
                </a:extLst>
              </a:rPr>
              <a:t>THE </a:t>
            </a:r>
            <a:r>
              <a:rPr lang="en-US" dirty="0"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8"/>
                  </a:ext>
                </a:extLst>
              </a:rPr>
              <a:t>TEAM</a:t>
            </a:r>
            <a:endParaRPr dirty="0"/>
          </a:p>
        </p:txBody>
      </p:sp>
      <p:sp>
        <p:nvSpPr>
          <p:cNvPr id="314" name="Google Shape;314;g294c22934d4_0_14"/>
          <p:cNvSpPr/>
          <p:nvPr/>
        </p:nvSpPr>
        <p:spPr>
          <a:xfrm>
            <a:off x="8949147" y="1998783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Majo Basgall</a:t>
            </a:r>
            <a:endParaRPr sz="1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Science Lead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🇦🇷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5" name="Google Shape;315;g294c22934d4_0_14"/>
          <p:cNvSpPr/>
          <p:nvPr/>
        </p:nvSpPr>
        <p:spPr>
          <a:xfrm>
            <a:off x="1783933" y="4199333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Laura Borrell</a:t>
            </a:r>
            <a:endParaRPr sz="1400" b="1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Scrum Master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🇫🇷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6" name="Google Shape;316;g294c22934d4_0_14"/>
          <p:cNvSpPr/>
          <p:nvPr/>
        </p:nvSpPr>
        <p:spPr>
          <a:xfrm>
            <a:off x="6084760" y="1995026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Kateryna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Stukan</a:t>
            </a:r>
            <a:endParaRPr sz="1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Fullstack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Deputy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🇺🇦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g294c22934d4_0_14"/>
          <p:cNvSpPr/>
          <p:nvPr/>
        </p:nvSpPr>
        <p:spPr>
          <a:xfrm>
            <a:off x="4648346" y="4199333"/>
            <a:ext cx="2559600" cy="2019000"/>
          </a:xfrm>
          <a:prstGeom prst="roundRect">
            <a:avLst>
              <a:gd name="adj" fmla="val 2718"/>
            </a:avLst>
          </a:prstGeom>
          <a:gradFill>
            <a:gsLst>
              <a:gs pos="0">
                <a:schemeClr val="accent1"/>
              </a:gs>
              <a:gs pos="100000">
                <a:srgbClr val="76CEEF"/>
              </a:gs>
            </a:gsLst>
            <a:lin ang="0" scaled="0"/>
          </a:gradFill>
          <a:ln>
            <a:noFill/>
          </a:ln>
          <a:effectLst>
            <a:outerShdw blurRad="355600" sx="102000" sy="102000" algn="ctr" rotWithShape="0">
              <a:srgbClr val="000000">
                <a:alpha val="180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Alicia Montoya</a:t>
            </a:r>
            <a:endParaRPr sz="1400" b="1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Project Manager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🇪🇸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9" name="Google Shape;319;g294c22934d4_0_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DEPLOY(IMPACT) 2023</a:t>
            </a:r>
            <a:endParaRPr dirty="0"/>
          </a:p>
        </p:txBody>
      </p:sp>
      <p:sp>
        <p:nvSpPr>
          <p:cNvPr id="320" name="Google Shape;320;g294c22934d4_0_1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dirty="0"/>
              <a:t>3</a:t>
            </a:fld>
            <a:endParaRPr/>
          </a:p>
        </p:txBody>
      </p:sp>
      <p:pic>
        <p:nvPicPr>
          <p:cNvPr id="321" name="Google Shape;321;g294c22934d4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5759" y="4376450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" name="Google Shape;322;g294c22934d4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3054" y="2175908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3" name="Google Shape;323;g294c22934d4_0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1329" y="4323271"/>
            <a:ext cx="945900" cy="99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g294c22934d4_0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6850" y="2134800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5" name="Google Shape;325;g294c22934d4_0_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96801" y="2134801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g294c22934d4_0_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55200" y="2134800"/>
            <a:ext cx="9459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1" name="Google Shape;351;g294c22934d4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2100" y="3325700"/>
            <a:ext cx="616825" cy="6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94c22934d4_0_14"/>
          <p:cNvPicPr preferRelativeResize="0"/>
          <p:nvPr/>
        </p:nvPicPr>
        <p:blipFill rotWithShape="1">
          <a:blip r:embed="rId10">
            <a:alphaModFix/>
          </a:blip>
          <a:srcRect l="23379" t="42765" r="23106" b="12231"/>
          <a:stretch/>
        </p:blipFill>
        <p:spPr>
          <a:xfrm>
            <a:off x="2222525" y="3325700"/>
            <a:ext cx="616824" cy="6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94c22934d4_0_14"/>
          <p:cNvPicPr preferRelativeResize="0"/>
          <p:nvPr/>
        </p:nvPicPr>
        <p:blipFill rotWithShape="1">
          <a:blip r:embed="rId11">
            <a:alphaModFix/>
          </a:blip>
          <a:srcRect l="28207" t="34959" r="28059" b="44663"/>
          <a:stretch/>
        </p:blipFill>
        <p:spPr>
          <a:xfrm>
            <a:off x="3650525" y="5520708"/>
            <a:ext cx="616825" cy="62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94c22934d4_0_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10550" y="3325700"/>
            <a:ext cx="616825" cy="6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94c22934d4_0_14"/>
          <p:cNvPicPr preferRelativeResize="0"/>
          <p:nvPr/>
        </p:nvPicPr>
        <p:blipFill rotWithShape="1">
          <a:blip r:embed="rId13">
            <a:alphaModFix/>
          </a:blip>
          <a:srcRect l="30668" t="32930" r="30159" b="48747"/>
          <a:stretch/>
        </p:blipFill>
        <p:spPr>
          <a:xfrm>
            <a:off x="7951324" y="3325700"/>
            <a:ext cx="616825" cy="62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94c22934d4_0_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94c22934d4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94c22934d4_0_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94c22934d4_0_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55970" y="7285766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94c22934d4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94c22934d4_0_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94c22934d4_0_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94c22934d4_0_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623262" y="7432922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94c22934d4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28165" y="7173659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14488" y="7569145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94c22934d4_0_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94678" y="7409331"/>
            <a:ext cx="617909" cy="6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94c22934d4_0_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296561" y="3536045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94c22934d4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2274" y="3536045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94c22934d4_0_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60124" y="5736608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94c22934d4_0_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719959" y="5736607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94c22934d4_0_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025357" y="3536047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94c22934d4_0_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60826" y="3536056"/>
            <a:ext cx="481736" cy="48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DD80A40F-C5FD-9304-1CF6-7D1E14C0E1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82313" y="5519900"/>
            <a:ext cx="647700" cy="628650"/>
          </a:xfrm>
          <a:prstGeom prst="rect">
            <a:avLst/>
          </a:prstGeom>
        </p:spPr>
      </p:pic>
      <p:pic>
        <p:nvPicPr>
          <p:cNvPr id="10" name="Imagen 9" descr="🇮🇹 Italy Emoji | Flagpedia.net">
            <a:extLst>
              <a:ext uri="{FF2B5EF4-FFF2-40B4-BE49-F238E27FC236}">
                <a16:creationId xmlns:a16="http://schemas.microsoft.com/office/drawing/2014/main" id="{D35C298C-A5BA-814D-DB21-9809461724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1836" y="7591489"/>
            <a:ext cx="653143" cy="62722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E48D07D-5600-DA0C-EC7B-422C86FD1550}"/>
              </a:ext>
            </a:extLst>
          </p:cNvPr>
          <p:cNvGrpSpPr/>
          <p:nvPr/>
        </p:nvGrpSpPr>
        <p:grpSpPr>
          <a:xfrm>
            <a:off x="7514917" y="4199332"/>
            <a:ext cx="2559600" cy="2023667"/>
            <a:chOff x="7514917" y="4199332"/>
            <a:chExt cx="2559600" cy="2023667"/>
          </a:xfrm>
        </p:grpSpPr>
        <p:sp>
          <p:nvSpPr>
            <p:cNvPr id="7" name="Google Shape;317;g294c22934d4_0_14">
              <a:extLst>
                <a:ext uri="{FF2B5EF4-FFF2-40B4-BE49-F238E27FC236}">
                  <a16:creationId xmlns:a16="http://schemas.microsoft.com/office/drawing/2014/main" id="{788E1A58-BA82-6764-51F2-5E3F0B2FC12C}"/>
                </a:ext>
              </a:extLst>
            </p:cNvPr>
            <p:cNvSpPr/>
            <p:nvPr/>
          </p:nvSpPr>
          <p:spPr>
            <a:xfrm>
              <a:off x="7514917" y="4199332"/>
              <a:ext cx="2559600" cy="2019000"/>
            </a:xfrm>
            <a:prstGeom prst="roundRect">
              <a:avLst>
                <a:gd name="adj" fmla="val 2718"/>
              </a:avLst>
            </a:prstGeom>
            <a:gradFill>
              <a:gsLst>
                <a:gs pos="0">
                  <a:schemeClr val="accent1"/>
                </a:gs>
                <a:gs pos="100000">
                  <a:srgbClr val="76CEEF"/>
                </a:gs>
              </a:gsLst>
              <a:lin ang="0" scaled="0"/>
            </a:gradFill>
            <a:ln>
              <a:noFill/>
            </a:ln>
            <a:effectLst>
              <a:outerShdw blurRad="355600" sx="102000" sy="102000" algn="ctr" rotWithShape="0">
                <a:srgbClr val="000000">
                  <a:alpha val="1804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r>
                <a:rPr lang="en-US" sz="1800" b="1" dirty="0">
                  <a:solidFill>
                    <a:schemeClr val="lt1"/>
                  </a:solidFill>
                  <a:sym typeface="Twentieth Century"/>
                </a:rPr>
                <a:t>Mauro Oliveri</a:t>
              </a:r>
              <a:endParaRPr dirty="0"/>
            </a:p>
            <a:p>
              <a:r>
                <a:rPr lang="en-US" sz="1600" dirty="0">
                  <a:solidFill>
                    <a:schemeClr val="lt1"/>
                  </a:solidFill>
                  <a:sym typeface="Twentieth Century"/>
                </a:rPr>
                <a:t>Full Stack &amp; Backend </a:t>
              </a:r>
              <a:endParaRPr lang="en-US" sz="1600" dirty="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</a:endParaRPr>
            </a:p>
          </p:txBody>
        </p:sp>
        <p:pic>
          <p:nvPicPr>
            <p:cNvPr id="12" name="Imagen 11" descr="🇮🇹 Italy Emoji | Flagpedia.net">
              <a:extLst>
                <a:ext uri="{FF2B5EF4-FFF2-40B4-BE49-F238E27FC236}">
                  <a16:creationId xmlns:a16="http://schemas.microsoft.com/office/drawing/2014/main" id="{01E7059A-9ED2-EE94-D603-6D2D17A0A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04447" y="5735733"/>
              <a:ext cx="508001" cy="487266"/>
            </a:xfrm>
            <a:prstGeom prst="rect">
              <a:avLst/>
            </a:prstGeom>
          </p:spPr>
        </p:pic>
      </p:grpSp>
      <p:pic>
        <p:nvPicPr>
          <p:cNvPr id="327" name="Google Shape;327;g294c22934d4_0_1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961384" y="4345500"/>
            <a:ext cx="945900" cy="94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7" name="Google Shape;347;g294c22934d4_0_14"/>
          <p:cNvSpPr/>
          <p:nvPr/>
        </p:nvSpPr>
        <p:spPr>
          <a:xfrm>
            <a:off x="7513663" y="4198742"/>
            <a:ext cx="2562957" cy="20257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8" name="Google Shape;348;g294c22934d4_0_1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180000">
            <a:off x="9078188" y="5585318"/>
            <a:ext cx="977741" cy="72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35A7B24-D8FB-7949-C68E-27C6FAA53887}"/>
              </a:ext>
            </a:extLst>
          </p:cNvPr>
          <p:cNvSpPr txBox="1"/>
          <p:nvPr/>
        </p:nvSpPr>
        <p:spPr>
          <a:xfrm>
            <a:off x="7594081" y="4312816"/>
            <a:ext cx="14306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/>
              <a:t>Past</a:t>
            </a:r>
            <a:r>
              <a:rPr lang="es-ES" dirty="0"/>
              <a:t> </a:t>
            </a:r>
            <a:r>
              <a:rPr lang="es-ES" err="1"/>
              <a:t>participant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207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522514" y="653143"/>
            <a:ext cx="492370" cy="1145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5" name="Google Shape;145;p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131EC0A4-20A4-A082-2AE2-F5E4CEED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83" y="219635"/>
            <a:ext cx="6355976" cy="63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522514" y="653143"/>
            <a:ext cx="492370" cy="1145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5" name="Google Shape;145;p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48" name="Google Shape;148;p4"/>
          <p:cNvGrpSpPr/>
          <p:nvPr/>
        </p:nvGrpSpPr>
        <p:grpSpPr>
          <a:xfrm>
            <a:off x="720385" y="215166"/>
            <a:ext cx="10664046" cy="6024832"/>
            <a:chOff x="-5433125" y="2637750"/>
            <a:chExt cx="5200650" cy="2933700"/>
          </a:xfrm>
        </p:grpSpPr>
        <p:pic>
          <p:nvPicPr>
            <p:cNvPr id="149" name="Google Shape;14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433125" y="2637750"/>
              <a:ext cx="5200650" cy="29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 rotWithShape="1">
            <a:blip r:embed="rId4">
              <a:alphaModFix/>
            </a:blip>
            <a:srcRect b="63056"/>
            <a:stretch/>
          </p:blipFill>
          <p:spPr>
            <a:xfrm>
              <a:off x="-3817615" y="3579034"/>
              <a:ext cx="2057136" cy="7685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9029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>
            <a:spLocks noGrp="1"/>
          </p:cNvSpPr>
          <p:nvPr>
            <p:ph type="title"/>
          </p:nvPr>
        </p:nvSpPr>
        <p:spPr>
          <a:xfrm>
            <a:off x="1024127" y="585216"/>
            <a:ext cx="10330509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5000"/>
            </a:pPr>
            <a:r>
              <a:rPr lang="en-US"/>
              <a:t>KILLER FEATURES FOR 3 USER PROFILES</a:t>
            </a:r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2351113" y="2286491"/>
            <a:ext cx="8393086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2351113" y="3722827"/>
            <a:ext cx="8393086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351113" y="5159164"/>
            <a:ext cx="8393086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70" name="Google Shape;170;p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E6736DF-BB78-0052-418D-19CBB0734AAE}"/>
              </a:ext>
            </a:extLst>
          </p:cNvPr>
          <p:cNvGrpSpPr/>
          <p:nvPr/>
        </p:nvGrpSpPr>
        <p:grpSpPr>
          <a:xfrm>
            <a:off x="1074258" y="4878009"/>
            <a:ext cx="9720262" cy="1149069"/>
            <a:chOff x="1023938" y="2286491"/>
            <a:chExt cx="9720262" cy="1149069"/>
          </a:xfrm>
        </p:grpSpPr>
        <p:sp>
          <p:nvSpPr>
            <p:cNvPr id="157" name="Google Shape;157;p5"/>
            <p:cNvSpPr/>
            <p:nvPr/>
          </p:nvSpPr>
          <p:spPr>
            <a:xfrm>
              <a:off x="1023938" y="2286491"/>
              <a:ext cx="9720262" cy="1149069"/>
            </a:xfrm>
            <a:prstGeom prst="roundRect">
              <a:avLst>
                <a:gd name="adj" fmla="val 10000"/>
              </a:avLst>
            </a:prstGeom>
            <a:solidFill>
              <a:srgbClr val="00A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371531" y="2545031"/>
              <a:ext cx="631988" cy="63198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2351113" y="2286491"/>
              <a:ext cx="8393086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Candidate</a:t>
              </a:r>
              <a:endParaRPr lang="es-ES" sz="1800">
                <a:solidFill>
                  <a:schemeClr val="lt1"/>
                </a:solidFill>
                <a:ea typeface="Twentieth Century"/>
                <a:sym typeface="Twentieth Century"/>
              </a:endParaRPr>
            </a:p>
            <a:p>
              <a:pPr>
                <a:buSzPts val="2100"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AI-enabled smart profile creation, job application management, and training recommendation system for candidates</a:t>
              </a:r>
              <a:r>
                <a:rPr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2DF4747C-CDCF-8A3C-3676-4EFDD455338B}"/>
              </a:ext>
            </a:extLst>
          </p:cNvPr>
          <p:cNvGrpSpPr/>
          <p:nvPr/>
        </p:nvGrpSpPr>
        <p:grpSpPr>
          <a:xfrm>
            <a:off x="1092230" y="3532327"/>
            <a:ext cx="9720262" cy="1149069"/>
            <a:chOff x="1023938" y="3722827"/>
            <a:chExt cx="9720262" cy="1149069"/>
          </a:xfrm>
        </p:grpSpPr>
        <p:sp>
          <p:nvSpPr>
            <p:cNvPr id="161" name="Google Shape;161;p5"/>
            <p:cNvSpPr/>
            <p:nvPr/>
          </p:nvSpPr>
          <p:spPr>
            <a:xfrm>
              <a:off x="1023938" y="3722827"/>
              <a:ext cx="9720262" cy="1149069"/>
            </a:xfrm>
            <a:prstGeom prst="roundRect">
              <a:avLst>
                <a:gd name="adj" fmla="val 10000"/>
              </a:avLst>
            </a:prstGeom>
            <a:solidFill>
              <a:srgbClr val="E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371531" y="3981368"/>
              <a:ext cx="631988" cy="6319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 txBox="1"/>
            <p:nvPr/>
          </p:nvSpPr>
          <p:spPr>
            <a:xfrm>
              <a:off x="2351113" y="3722827"/>
              <a:ext cx="8393086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  <a:buFont typeface="Twentieth Century"/>
              </a:pPr>
              <a:r>
                <a:rPr lang="en-US" sz="1800" b="1">
                  <a:solidFill>
                    <a:schemeClr val="lt1"/>
                  </a:solidFill>
                  <a:latin typeface="Twentieth Century"/>
                  <a:ea typeface="Twentieth Century"/>
                  <a:sym typeface="Twentieth Century"/>
                </a:rPr>
                <a:t>Company</a:t>
              </a:r>
              <a:endParaRPr lang="es-ES" sz="1800">
                <a:solidFill>
                  <a:schemeClr val="lt1"/>
                </a:solidFill>
                <a:ea typeface="Twentieth Century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wentieth Century"/>
                <a:buNone/>
              </a:pPr>
              <a:r>
                <a:rPr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Advanced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  <a:extLst>
                    <a:ext uri="http://customooxmlschemas.google.com/">
  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0"/>
                    </a:ext>
                  </a:extLst>
                </a:rPr>
                <a:t>bi-directional 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matching of candidates and roles that mitigates biases and </a:t>
              </a:r>
              <a:r>
                <a:rPr lang="en-US" sz="1800" b="0" i="0" u="none" strike="noStrike" cap="none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maximises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lasting recruitment outcomes for companies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94A89A12-5B8A-1BF5-1ECC-039A78EBE0FD}"/>
              </a:ext>
            </a:extLst>
          </p:cNvPr>
          <p:cNvGrpSpPr/>
          <p:nvPr/>
        </p:nvGrpSpPr>
        <p:grpSpPr>
          <a:xfrm>
            <a:off x="1092230" y="2183051"/>
            <a:ext cx="9720262" cy="1149069"/>
            <a:chOff x="1023938" y="2280098"/>
            <a:chExt cx="9720262" cy="1149069"/>
          </a:xfrm>
        </p:grpSpPr>
        <p:sp>
          <p:nvSpPr>
            <p:cNvPr id="6" name="Google Shape;165;p5">
              <a:extLst>
                <a:ext uri="{FF2B5EF4-FFF2-40B4-BE49-F238E27FC236}">
                  <a16:creationId xmlns:a16="http://schemas.microsoft.com/office/drawing/2014/main" id="{084D5F2A-4AEA-B14B-B9A7-57362E70346D}"/>
                </a:ext>
              </a:extLst>
            </p:cNvPr>
            <p:cNvSpPr/>
            <p:nvPr/>
          </p:nvSpPr>
          <p:spPr>
            <a:xfrm>
              <a:off x="1023938" y="2280098"/>
              <a:ext cx="9720262" cy="1149069"/>
            </a:xfrm>
            <a:prstGeom prst="roundRect">
              <a:avLst>
                <a:gd name="adj" fmla="val 10000"/>
              </a:avLst>
            </a:prstGeom>
            <a:solidFill>
              <a:srgbClr val="160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66;p5">
              <a:extLst>
                <a:ext uri="{FF2B5EF4-FFF2-40B4-BE49-F238E27FC236}">
                  <a16:creationId xmlns:a16="http://schemas.microsoft.com/office/drawing/2014/main" id="{B770461C-7962-8703-0EC1-9E6AA3250DEF}"/>
                </a:ext>
              </a:extLst>
            </p:cNvPr>
            <p:cNvSpPr/>
            <p:nvPr/>
          </p:nvSpPr>
          <p:spPr>
            <a:xfrm>
              <a:off x="1371531" y="2538639"/>
              <a:ext cx="631988" cy="6319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8;p5">
              <a:extLst>
                <a:ext uri="{FF2B5EF4-FFF2-40B4-BE49-F238E27FC236}">
                  <a16:creationId xmlns:a16="http://schemas.microsoft.com/office/drawing/2014/main" id="{24385DA5-3565-D8A1-3B72-2C7C204EDAF0}"/>
                </a:ext>
              </a:extLst>
            </p:cNvPr>
            <p:cNvSpPr txBox="1"/>
            <p:nvPr/>
          </p:nvSpPr>
          <p:spPr>
            <a:xfrm>
              <a:off x="2351113" y="2280098"/>
              <a:ext cx="8393086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lt1"/>
                </a:buClr>
                <a:buSzPts val="2100"/>
                <a:buFont typeface="Twentieth Century"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Associations</a:t>
              </a:r>
              <a:endParaRPr lang="es-ES" sz="1800">
                <a:solidFill>
                  <a:schemeClr val="lt1"/>
                </a:solidFill>
                <a:ea typeface="Twentieth Century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wentieth Century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Effective marketing to companies who have proven their commitment to Diversity &amp; Inclusion via smart web scraping for associations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ASSOCIATION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2419404" y="2182255"/>
            <a:ext cx="8392895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419404" y="3618591"/>
            <a:ext cx="8392895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913D75F-8CDD-079F-0C19-C1AF2E27A010}"/>
              </a:ext>
            </a:extLst>
          </p:cNvPr>
          <p:cNvGrpSpPr/>
          <p:nvPr/>
        </p:nvGrpSpPr>
        <p:grpSpPr>
          <a:xfrm>
            <a:off x="1092229" y="3485600"/>
            <a:ext cx="9720071" cy="1149069"/>
            <a:chOff x="1092229" y="3618591"/>
            <a:chExt cx="9720071" cy="1149069"/>
          </a:xfrm>
        </p:grpSpPr>
        <p:sp>
          <p:nvSpPr>
            <p:cNvPr id="181" name="Google Shape;181;p10"/>
            <p:cNvSpPr/>
            <p:nvPr/>
          </p:nvSpPr>
          <p:spPr>
            <a:xfrm>
              <a:off x="1092229" y="3618591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160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1439822" y="3877132"/>
              <a:ext cx="631988" cy="63198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2419404" y="3618591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  <a:buFont typeface="Twentieth Century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Killer features</a:t>
              </a:r>
              <a:endParaRPr lang="es-ES" sz="1050">
                <a:solidFill>
                  <a:schemeClr val="lt1"/>
                </a:solidFill>
                <a:ea typeface="Twentieth Century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wentieth Century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Effective marketing to companies who have proven their commitment to Diversity &amp; Inclusion</a:t>
              </a: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87" name="Google Shape;187;p10"/>
          <p:cNvSpPr/>
          <p:nvPr/>
        </p:nvSpPr>
        <p:spPr>
          <a:xfrm>
            <a:off x="2419404" y="5054928"/>
            <a:ext cx="8392895" cy="114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74D1D8D-A1C1-EA27-13FA-386FC59C697C}"/>
              </a:ext>
            </a:extLst>
          </p:cNvPr>
          <p:cNvGrpSpPr/>
          <p:nvPr/>
        </p:nvGrpSpPr>
        <p:grpSpPr>
          <a:xfrm>
            <a:off x="1092229" y="4878805"/>
            <a:ext cx="9720071" cy="1149069"/>
            <a:chOff x="1092229" y="5054928"/>
            <a:chExt cx="9720071" cy="1149069"/>
          </a:xfrm>
        </p:grpSpPr>
        <p:sp>
          <p:nvSpPr>
            <p:cNvPr id="185" name="Google Shape;185;p10"/>
            <p:cNvSpPr/>
            <p:nvPr/>
          </p:nvSpPr>
          <p:spPr>
            <a:xfrm>
              <a:off x="1092229" y="5054928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160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439822" y="5313469"/>
              <a:ext cx="631988" cy="6319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 txBox="1"/>
            <p:nvPr/>
          </p:nvSpPr>
          <p:spPr>
            <a:xfrm>
              <a:off x="2419404" y="5054928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Future AI-boosters &amp; planned </a:t>
              </a:r>
              <a:r>
                <a:rPr lang="en-US" sz="16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features</a:t>
              </a:r>
              <a:endParaRPr lang="es-ES" sz="1050">
                <a:ea typeface="Twentieth Century"/>
                <a:sym typeface="Twentieth Century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wentieth Century"/>
                <a:buNone/>
              </a:pPr>
              <a:r>
                <a:rPr lang="en-US" sz="16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AI-powered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web scraping feature to target credible companies with proven Diversity &amp; Inclusion commitment to widen target company and job pool with jobs open to diverse tech talent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C34F929-B3BB-4E18-2054-715A75FFEF70}"/>
              </a:ext>
            </a:extLst>
          </p:cNvPr>
          <p:cNvGrpSpPr/>
          <p:nvPr/>
        </p:nvGrpSpPr>
        <p:grpSpPr>
          <a:xfrm>
            <a:off x="1092229" y="2182255"/>
            <a:ext cx="9720071" cy="1149069"/>
            <a:chOff x="1092229" y="2182255"/>
            <a:chExt cx="9720071" cy="1149069"/>
          </a:xfrm>
        </p:grpSpPr>
        <p:sp>
          <p:nvSpPr>
            <p:cNvPr id="177" name="Google Shape;177;p10"/>
            <p:cNvSpPr/>
            <p:nvPr/>
          </p:nvSpPr>
          <p:spPr>
            <a:xfrm>
              <a:off x="1092229" y="2182255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1606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0"/>
            <p:cNvSpPr txBox="1"/>
            <p:nvPr/>
          </p:nvSpPr>
          <p:spPr>
            <a:xfrm>
              <a:off x="2419404" y="2182255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  <a:buFont typeface="Twentieth Century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Key user needs</a:t>
              </a:r>
              <a:endParaRPr lang="es-ES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</a:endParaRPr>
            </a:p>
            <a:p>
              <a:pPr>
                <a:buSzPts val="2100"/>
                <a:buFont typeface="Twentieth Century"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AI-enabled smart profile creation, job application management, and training recommendation system for candidates</a:t>
              </a:r>
              <a:r>
                <a:rPr lang="en-US" sz="16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r>
                <a:rPr lang="en-US" sz="16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endPara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</a:endParaRPr>
            </a:p>
          </p:txBody>
        </p:sp>
        <p:sp>
          <p:nvSpPr>
            <p:cNvPr id="22" name="Google Shape;166;p5">
              <a:extLst>
                <a:ext uri="{FF2B5EF4-FFF2-40B4-BE49-F238E27FC236}">
                  <a16:creationId xmlns:a16="http://schemas.microsoft.com/office/drawing/2014/main" id="{20BC086B-75E9-D725-B03C-5CF6A1CBCE5D}"/>
                </a:ext>
              </a:extLst>
            </p:cNvPr>
            <p:cNvSpPr/>
            <p:nvPr/>
          </p:nvSpPr>
          <p:spPr>
            <a:xfrm>
              <a:off x="1439823" y="2441592"/>
              <a:ext cx="631988" cy="6319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065B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9DD9385-BE7F-9715-A2DC-DECCDB750B8F}"/>
              </a:ext>
            </a:extLst>
          </p:cNvPr>
          <p:cNvSpPr/>
          <p:nvPr/>
        </p:nvSpPr>
        <p:spPr>
          <a:xfrm>
            <a:off x="685553" y="670757"/>
            <a:ext cx="460075" cy="1247235"/>
          </a:xfrm>
          <a:prstGeom prst="rect">
            <a:avLst/>
          </a:prstGeom>
          <a:solidFill>
            <a:srgbClr val="1606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197;p11">
            <a:extLst>
              <a:ext uri="{FF2B5EF4-FFF2-40B4-BE49-F238E27FC236}">
                <a16:creationId xmlns:a16="http://schemas.microsoft.com/office/drawing/2014/main" id="{CE1ACA05-5AA6-1753-70A1-FB12E98B13E5}"/>
              </a:ext>
            </a:extLst>
          </p:cNvPr>
          <p:cNvSpPr txBox="1"/>
          <p:nvPr/>
        </p:nvSpPr>
        <p:spPr>
          <a:xfrm>
            <a:off x="1129961" y="6326706"/>
            <a:ext cx="992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800"/>
            </a:pPr>
            <a:r>
              <a:rPr lang="en-US" sz="1600" i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“Association invites</a:t>
            </a:r>
            <a:r>
              <a:rPr lang="en-US" sz="1600" i="1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new users to </a:t>
            </a:r>
            <a:r>
              <a:rPr lang="en-US" sz="1600" i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platform (company and candidate)” </a:t>
            </a:r>
            <a:endParaRPr sz="1600" i="1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" name="DEMO 01 - Association - New invitations">
            <a:hlinkClick r:id="" action="ppaction://media"/>
            <a:extLst>
              <a:ext uri="{FF2B5EF4-FFF2-40B4-BE49-F238E27FC236}">
                <a16:creationId xmlns:a16="http://schemas.microsoft.com/office/drawing/2014/main" id="{425C47B9-C00B-2B1D-875B-A4C58FB26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7282" y="228599"/>
            <a:ext cx="8026399" cy="603324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6959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5c9a7079a_0_2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COMPANY</a:t>
            </a:r>
            <a:endParaRPr/>
          </a:p>
        </p:txBody>
      </p:sp>
      <p:sp>
        <p:nvSpPr>
          <p:cNvPr id="242" name="Google Shape;242;g295c9a7079a_0_2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DEPLOY(IMPACT) 2023</a:t>
            </a:r>
            <a:endParaRPr/>
          </a:p>
        </p:txBody>
      </p:sp>
      <p:sp>
        <p:nvSpPr>
          <p:cNvPr id="243" name="Google Shape;243;g295c9a7079a_0_2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4" name="Google Shape;244;g295c9a7079a_0_21"/>
          <p:cNvSpPr txBox="1"/>
          <p:nvPr/>
        </p:nvSpPr>
        <p:spPr>
          <a:xfrm>
            <a:off x="3648120" y="6424958"/>
            <a:ext cx="4471466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Inspired by LinkedIn’s new “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Recruiter 2024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feature launching soon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402C1E5-B7B9-4BA0-2D5C-2E26E1E04D29}"/>
              </a:ext>
            </a:extLst>
          </p:cNvPr>
          <p:cNvGrpSpPr/>
          <p:nvPr/>
        </p:nvGrpSpPr>
        <p:grpSpPr>
          <a:xfrm>
            <a:off x="1045503" y="3485601"/>
            <a:ext cx="9720071" cy="1149069"/>
            <a:chOff x="1023937" y="3722827"/>
            <a:chExt cx="9720071" cy="1149069"/>
          </a:xfrm>
        </p:grpSpPr>
        <p:sp>
          <p:nvSpPr>
            <p:cNvPr id="3" name="Google Shape;211;p8">
              <a:extLst>
                <a:ext uri="{FF2B5EF4-FFF2-40B4-BE49-F238E27FC236}">
                  <a16:creationId xmlns:a16="http://schemas.microsoft.com/office/drawing/2014/main" id="{BF3D770A-2804-72BE-2C52-330DFEF42B4B}"/>
                </a:ext>
              </a:extLst>
            </p:cNvPr>
            <p:cNvSpPr/>
            <p:nvPr/>
          </p:nvSpPr>
          <p:spPr>
            <a:xfrm>
              <a:off x="1023937" y="3722827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E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12;p8">
              <a:extLst>
                <a:ext uri="{FF2B5EF4-FFF2-40B4-BE49-F238E27FC236}">
                  <a16:creationId xmlns:a16="http://schemas.microsoft.com/office/drawing/2014/main" id="{1A686C82-FCD0-17C8-98D0-0415103C2CB2}"/>
                </a:ext>
              </a:extLst>
            </p:cNvPr>
            <p:cNvSpPr/>
            <p:nvPr/>
          </p:nvSpPr>
          <p:spPr>
            <a:xfrm>
              <a:off x="1371530" y="3981368"/>
              <a:ext cx="631988" cy="6319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14;p8">
              <a:extLst>
                <a:ext uri="{FF2B5EF4-FFF2-40B4-BE49-F238E27FC236}">
                  <a16:creationId xmlns:a16="http://schemas.microsoft.com/office/drawing/2014/main" id="{363F6022-F162-3F20-70BD-31DE9221E9CD}"/>
                </a:ext>
              </a:extLst>
            </p:cNvPr>
            <p:cNvSpPr txBox="1"/>
            <p:nvPr/>
          </p:nvSpPr>
          <p:spPr>
            <a:xfrm>
              <a:off x="2351112" y="3722827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200"/>
                <a:buFont typeface="Twentieth Century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Killer features</a:t>
              </a:r>
              <a:endParaRPr lang="es-ES" sz="1050">
                <a:solidFill>
                  <a:schemeClr val="lt1"/>
                </a:solidFill>
                <a:ea typeface="Twentieth Century"/>
              </a:endParaRPr>
            </a:p>
            <a:p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Debiased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job posting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 with optional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masking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of bias-sensitive fields</a:t>
              </a:r>
            </a:p>
            <a:p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Candidate-matching with customized weightage of role requirements 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B68BC11-2821-0C76-2ABD-9EBF43A083CC}"/>
              </a:ext>
            </a:extLst>
          </p:cNvPr>
          <p:cNvGrpSpPr/>
          <p:nvPr/>
        </p:nvGrpSpPr>
        <p:grpSpPr>
          <a:xfrm>
            <a:off x="1023937" y="4878805"/>
            <a:ext cx="9720071" cy="1149069"/>
            <a:chOff x="1023937" y="5159164"/>
            <a:chExt cx="9720071" cy="1149069"/>
          </a:xfrm>
        </p:grpSpPr>
        <p:sp>
          <p:nvSpPr>
            <p:cNvPr id="8" name="Google Shape;215;p8">
              <a:extLst>
                <a:ext uri="{FF2B5EF4-FFF2-40B4-BE49-F238E27FC236}">
                  <a16:creationId xmlns:a16="http://schemas.microsoft.com/office/drawing/2014/main" id="{674A78CB-4BA5-9777-F59E-9C91BE7A10F5}"/>
                </a:ext>
              </a:extLst>
            </p:cNvPr>
            <p:cNvSpPr/>
            <p:nvPr/>
          </p:nvSpPr>
          <p:spPr>
            <a:xfrm>
              <a:off x="1023937" y="5159164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E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6;p8">
              <a:extLst>
                <a:ext uri="{FF2B5EF4-FFF2-40B4-BE49-F238E27FC236}">
                  <a16:creationId xmlns:a16="http://schemas.microsoft.com/office/drawing/2014/main" id="{E6E2194A-7B23-75F8-A796-33F5BB13DA32}"/>
                </a:ext>
              </a:extLst>
            </p:cNvPr>
            <p:cNvSpPr/>
            <p:nvPr/>
          </p:nvSpPr>
          <p:spPr>
            <a:xfrm>
              <a:off x="1371530" y="5417705"/>
              <a:ext cx="631988" cy="6319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8;p8">
              <a:extLst>
                <a:ext uri="{FF2B5EF4-FFF2-40B4-BE49-F238E27FC236}">
                  <a16:creationId xmlns:a16="http://schemas.microsoft.com/office/drawing/2014/main" id="{D0D2C8CC-F3FE-2140-0A5C-80A9D8D9A19B}"/>
                </a:ext>
              </a:extLst>
            </p:cNvPr>
            <p:cNvSpPr txBox="1"/>
            <p:nvPr/>
          </p:nvSpPr>
          <p:spPr>
            <a:xfrm>
              <a:off x="2351112" y="5159164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100"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Future AI-boosters &amp; planned features</a:t>
              </a:r>
              <a:endParaRPr lang="es-ES" sz="1050">
                <a:solidFill>
                  <a:srgbClr val="FFFFFF"/>
                </a:solidFill>
                <a:ea typeface="Twentieth Century"/>
                <a:sym typeface="Twentieth Century"/>
              </a:endParaRPr>
            </a:p>
            <a:p>
              <a:r>
                <a:rPr lang="en-US" sz="1600">
                  <a:solidFill>
                    <a:srgbClr val="FFFFFF"/>
                  </a:solidFill>
                </a:rPr>
                <a:t>Conversational AI feature for (pending larger data sets):</a:t>
              </a:r>
            </a:p>
            <a:p>
              <a:pPr marL="457200" indent="-330200">
                <a:buFont typeface="Twentieth Century,Sans-Serif"/>
                <a:buChar char="●"/>
              </a:pPr>
              <a:r>
                <a:rPr lang="en-US" sz="1600">
                  <a:solidFill>
                    <a:srgbClr val="FFFFFF"/>
                  </a:solidFill>
                  <a:ea typeface="Twentieth Century"/>
                  <a:sym typeface="Twentieth Century"/>
                </a:rPr>
                <a:t>Generated talent pool based on key words and search prompt </a:t>
              </a:r>
              <a:r>
                <a:rPr lang="en-US" b="0" i="0" u="none" strike="noStrike" cap="none">
                  <a:solidFill>
                    <a:srgbClr val="FFFFFF"/>
                  </a:solidFill>
                  <a:ea typeface="Twentieth Century"/>
                  <a:sym typeface="Twentieth Century"/>
                </a:rPr>
                <a:t>“</a:t>
              </a:r>
              <a:r>
                <a:rPr lang="en-US">
                  <a:solidFill>
                    <a:srgbClr val="FFFFFF"/>
                  </a:solidFill>
                  <a:ea typeface="Twentieth Century"/>
                  <a:sym typeface="Twentieth Century"/>
                </a:rPr>
                <a:t>Hire software </a:t>
              </a:r>
              <a:r>
                <a:rPr lang="en-US" b="0" i="0" u="none" strike="noStrike" cap="none">
                  <a:solidFill>
                    <a:srgbClr val="FFFFFF"/>
                  </a:solidFill>
                  <a:ea typeface="Twentieth Century"/>
                  <a:sym typeface="Twentieth Century"/>
                </a:rPr>
                <a:t>engineer</a:t>
              </a:r>
              <a:r>
                <a:rPr lang="en-US">
                  <a:solidFill>
                    <a:srgbClr val="FFFFFF"/>
                  </a:solidFill>
                  <a:ea typeface="Twentieth Century"/>
                  <a:sym typeface="Twentieth Century"/>
                </a:rPr>
                <a:t>”</a:t>
              </a:r>
              <a:endParaRPr lang="en-US">
                <a:solidFill>
                  <a:srgbClr val="FFFFFF"/>
                </a:solidFill>
              </a:endParaRPr>
            </a:p>
            <a:p>
              <a:pPr marL="457200" indent="-330200">
                <a:buFont typeface="Twentieth Century,Sans-Serif"/>
                <a:buChar char="●"/>
              </a:pPr>
              <a:r>
                <a:rPr lang="en-US" sz="1600">
                  <a:solidFill>
                    <a:srgbClr val="FFFFFF"/>
                  </a:solidFill>
                  <a:ea typeface="Twentieth Century"/>
                  <a:sym typeface="Twentieth Century"/>
                </a:rPr>
                <a:t>Recommended actions</a:t>
              </a:r>
              <a:r>
                <a:rPr lang="en-US" sz="1600" b="0" i="0" u="none" strike="noStrike" cap="none">
                  <a:solidFill>
                    <a:srgbClr val="FFFFFF"/>
                  </a:solidFill>
                  <a:ea typeface="Twentieth Century"/>
                  <a:sym typeface="Twentieth Century"/>
                </a:rPr>
                <a:t> for </a:t>
              </a:r>
              <a:r>
                <a:rPr lang="en-US" sz="1600">
                  <a:solidFill>
                    <a:srgbClr val="FFFFFF"/>
                  </a:solidFill>
                  <a:ea typeface="Twentieth Century"/>
                  <a:sym typeface="Twentieth Century"/>
                </a:rPr>
                <a:t>increased </a:t>
              </a:r>
              <a:r>
                <a:rPr lang="en-US" sz="1600" b="0" i="0" u="none" strike="noStrike" cap="none">
                  <a:solidFill>
                    <a:srgbClr val="FFFFFF"/>
                  </a:solidFill>
                  <a:ea typeface="Twentieth Century"/>
                  <a:sym typeface="Twentieth Century"/>
                </a:rPr>
                <a:t>talent pool</a:t>
              </a:r>
              <a:r>
                <a:rPr lang="en-US" sz="1600">
                  <a:solidFill>
                    <a:srgbClr val="FFFFFF"/>
                  </a:solidFill>
                  <a:ea typeface="Twentieth Century"/>
                  <a:sym typeface="Twentieth Century"/>
                </a:rPr>
                <a:t> based on role, market, location</a:t>
              </a:r>
              <a:endParaRPr lang="en-US" sz="1600">
                <a:solidFill>
                  <a:srgbClr val="FFFFFF"/>
                </a:solidFill>
                <a:ea typeface="Twentieth Century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91D8D71-C47D-2D43-CE3F-D58787F74C0A}"/>
              </a:ext>
            </a:extLst>
          </p:cNvPr>
          <p:cNvGrpSpPr/>
          <p:nvPr/>
        </p:nvGrpSpPr>
        <p:grpSpPr>
          <a:xfrm>
            <a:off x="1045503" y="2181764"/>
            <a:ext cx="9720071" cy="1149560"/>
            <a:chOff x="1045503" y="2181764"/>
            <a:chExt cx="9720071" cy="1149560"/>
          </a:xfrm>
        </p:grpSpPr>
        <p:sp>
          <p:nvSpPr>
            <p:cNvPr id="13" name="Google Shape;207;p8">
              <a:extLst>
                <a:ext uri="{FF2B5EF4-FFF2-40B4-BE49-F238E27FC236}">
                  <a16:creationId xmlns:a16="http://schemas.microsoft.com/office/drawing/2014/main" id="{F823BDC6-EDDD-CD64-C297-40098408F393}"/>
                </a:ext>
              </a:extLst>
            </p:cNvPr>
            <p:cNvSpPr/>
            <p:nvPr/>
          </p:nvSpPr>
          <p:spPr>
            <a:xfrm>
              <a:off x="1045503" y="2181764"/>
              <a:ext cx="9720071" cy="1149069"/>
            </a:xfrm>
            <a:prstGeom prst="roundRect">
              <a:avLst>
                <a:gd name="adj" fmla="val 10000"/>
              </a:avLst>
            </a:prstGeom>
            <a:solidFill>
              <a:srgbClr val="E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0;p8">
              <a:extLst>
                <a:ext uri="{FF2B5EF4-FFF2-40B4-BE49-F238E27FC236}">
                  <a16:creationId xmlns:a16="http://schemas.microsoft.com/office/drawing/2014/main" id="{7AB3C610-82FC-262F-64EB-5DB0E7A0D873}"/>
                </a:ext>
              </a:extLst>
            </p:cNvPr>
            <p:cNvSpPr txBox="1"/>
            <p:nvPr/>
          </p:nvSpPr>
          <p:spPr>
            <a:xfrm>
              <a:off x="2372678" y="2182255"/>
              <a:ext cx="8392895" cy="1149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600" tIns="121600" rIns="121600" bIns="121600" anchor="ctr" anchorCtr="0">
              <a:noAutofit/>
            </a:bodyPr>
            <a:lstStyle/>
            <a:p>
              <a:pPr>
                <a:buClr>
                  <a:schemeClr val="lt1"/>
                </a:buClr>
                <a:buSzPts val="2200"/>
                <a:buFont typeface="Twentieth Century"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Key user </a:t>
              </a:r>
              <a:r>
                <a:rPr lang="en-US" sz="16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needs</a:t>
              </a:r>
              <a:endParaRPr lang="es-ES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Easy company profile creation and maintenance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, 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  </a:ext>
                  </a:extLst>
                </a:rPr>
                <a:t>candidate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  </a:ext>
                  </a:extLst>
                </a:rPr>
                <a:t>search with filtering capabilities</a:t>
              </a:r>
              <a:r>
                <a:rPr lang="en-US" sz="1600" b="0" i="0" u="none" strike="noStrike" cap="none">
                  <a:solidFill>
                    <a:schemeClr val="lt1"/>
                  </a:solidFill>
                  <a:ea typeface="Twentieth Century"/>
                  <a:sym typeface="Twentieth Century"/>
                </a:rPr>
                <a:t>, candidate </a:t>
              </a:r>
              <a:r>
                <a:rPr lang="en-US" sz="1600">
                  <a:solidFill>
                    <a:schemeClr val="lt1"/>
                  </a:solidFill>
                  <a:ea typeface="Twentieth Century"/>
                  <a:sym typeface="Twentieth Century"/>
                </a:rPr>
                <a:t>profile review and vetting per job ad, data privacy compliant platform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" name="Google Shape;162;p5">
              <a:extLst>
                <a:ext uri="{FF2B5EF4-FFF2-40B4-BE49-F238E27FC236}">
                  <a16:creationId xmlns:a16="http://schemas.microsoft.com/office/drawing/2014/main" id="{E7262FE9-5AFA-B786-73E5-B15279FBA8BF}"/>
                </a:ext>
              </a:extLst>
            </p:cNvPr>
            <p:cNvSpPr/>
            <p:nvPr/>
          </p:nvSpPr>
          <p:spPr>
            <a:xfrm>
              <a:off x="1389502" y="2450179"/>
              <a:ext cx="631988" cy="6104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16</Slides>
  <Notes>16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Integral</vt:lpstr>
      <vt:lpstr>MATCHMAIKERS</vt:lpstr>
      <vt:lpstr>Presentación de PowerPoint</vt:lpstr>
      <vt:lpstr>THE TEAM</vt:lpstr>
      <vt:lpstr>Presentación de PowerPoint</vt:lpstr>
      <vt:lpstr>Presentación de PowerPoint</vt:lpstr>
      <vt:lpstr>KILLER FEATURES FOR 3 USER PROFILES</vt:lpstr>
      <vt:lpstr>ASSOCIATION</vt:lpstr>
      <vt:lpstr>Presentación de PowerPoint</vt:lpstr>
      <vt:lpstr>COMPANY</vt:lpstr>
      <vt:lpstr>Presentación de PowerPoint</vt:lpstr>
      <vt:lpstr>CANDIDATE</vt:lpstr>
      <vt:lpstr>Presentación de PowerPoint</vt:lpstr>
      <vt:lpstr>Powered by</vt:lpstr>
      <vt:lpstr>THE TEAM</vt:lpstr>
      <vt:lpstr>LEARNINGS</vt:lpstr>
      <vt:lpstr>Powered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MATCHMAIKERS</dc:title>
  <dc:creator>alicia montoya</dc:creator>
  <cp:revision>180</cp:revision>
  <dcterms:created xsi:type="dcterms:W3CDTF">2023-10-05T14:56:20Z</dcterms:created>
  <dcterms:modified xsi:type="dcterms:W3CDTF">2023-11-04T07:36:15Z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